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80" r:id="rId4"/>
    <p:sldId id="260" r:id="rId5"/>
    <p:sldId id="279" r:id="rId6"/>
    <p:sldId id="259" r:id="rId7"/>
    <p:sldId id="266" r:id="rId8"/>
    <p:sldId id="269" r:id="rId9"/>
    <p:sldId id="265" r:id="rId10"/>
    <p:sldId id="290" r:id="rId11"/>
    <p:sldId id="262" r:id="rId12"/>
    <p:sldId id="264" r:id="rId13"/>
    <p:sldId id="261" r:id="rId14"/>
    <p:sldId id="275" r:id="rId15"/>
    <p:sldId id="263" r:id="rId16"/>
    <p:sldId id="281" r:id="rId17"/>
    <p:sldId id="284" r:id="rId18"/>
    <p:sldId id="271" r:id="rId19"/>
    <p:sldId id="267" r:id="rId20"/>
    <p:sldId id="272" r:id="rId21"/>
    <p:sldId id="288" r:id="rId22"/>
    <p:sldId id="287" r:id="rId23"/>
    <p:sldId id="270" r:id="rId24"/>
    <p:sldId id="274" r:id="rId25"/>
    <p:sldId id="276" r:id="rId26"/>
    <p:sldId id="286" r:id="rId27"/>
    <p:sldId id="293" r:id="rId28"/>
    <p:sldId id="292" r:id="rId29"/>
    <p:sldId id="282" r:id="rId30"/>
    <p:sldId id="283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52" d="100"/>
          <a:sy n="52" d="100"/>
        </p:scale>
        <p:origin x="58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E9B3C4-2F30-49B1-9541-E2A325A5768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79B06A6-9D95-4482-AF01-785F7B81A53D}">
      <dgm:prSet/>
      <dgm:spPr/>
      <dgm:t>
        <a:bodyPr/>
        <a:lstStyle/>
        <a:p>
          <a:r>
            <a:rPr lang="en-US" baseline="0" dirty="0"/>
            <a:t>There is no Right Way or Wrong Way !!</a:t>
          </a:r>
          <a:endParaRPr lang="en-US" dirty="0"/>
        </a:p>
      </dgm:t>
    </dgm:pt>
    <dgm:pt modelId="{E9F8AB2E-40E0-4445-8845-5FC7E4D01BC3}" type="parTrans" cxnId="{12A27C15-8CA4-4775-84BF-5B2EABFB0DAE}">
      <dgm:prSet/>
      <dgm:spPr/>
      <dgm:t>
        <a:bodyPr/>
        <a:lstStyle/>
        <a:p>
          <a:endParaRPr lang="en-US"/>
        </a:p>
      </dgm:t>
    </dgm:pt>
    <dgm:pt modelId="{A27B7CB9-A97F-45D3-B2CE-F7DA366ADE95}" type="sibTrans" cxnId="{12A27C15-8CA4-4775-84BF-5B2EABFB0DAE}">
      <dgm:prSet/>
      <dgm:spPr/>
      <dgm:t>
        <a:bodyPr/>
        <a:lstStyle/>
        <a:p>
          <a:endParaRPr lang="en-US"/>
        </a:p>
      </dgm:t>
    </dgm:pt>
    <dgm:pt modelId="{43E385E2-070F-4F9E-9952-C279FCE6D9D2}">
      <dgm:prSet/>
      <dgm:spPr/>
      <dgm:t>
        <a:bodyPr/>
        <a:lstStyle/>
        <a:p>
          <a:r>
            <a:rPr lang="en-US" baseline="0"/>
            <a:t>It’s YOUR Way</a:t>
          </a:r>
          <a:endParaRPr lang="en-US"/>
        </a:p>
      </dgm:t>
    </dgm:pt>
    <dgm:pt modelId="{87C638B7-77DA-42F9-8DA3-F866671839E1}" type="parTrans" cxnId="{7418CF66-1D97-4B1A-806C-E866F2E9FF50}">
      <dgm:prSet/>
      <dgm:spPr/>
      <dgm:t>
        <a:bodyPr/>
        <a:lstStyle/>
        <a:p>
          <a:endParaRPr lang="en-US"/>
        </a:p>
      </dgm:t>
    </dgm:pt>
    <dgm:pt modelId="{A0A91579-9C02-4C92-9C2E-90101EA0BB55}" type="sibTrans" cxnId="{7418CF66-1D97-4B1A-806C-E866F2E9FF50}">
      <dgm:prSet/>
      <dgm:spPr/>
      <dgm:t>
        <a:bodyPr/>
        <a:lstStyle/>
        <a:p>
          <a:endParaRPr lang="en-US"/>
        </a:p>
      </dgm:t>
    </dgm:pt>
    <dgm:pt modelId="{6F5E2814-07DF-418D-94AB-326BAEC2DBBC}" type="pres">
      <dgm:prSet presAssocID="{69E9B3C4-2F30-49B1-9541-E2A325A5768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CF39109-911F-413D-A1D2-2CDA71F1E0C1}" type="pres">
      <dgm:prSet presAssocID="{E79B06A6-9D95-4482-AF01-785F7B81A53D}" presName="hierRoot1" presStyleCnt="0"/>
      <dgm:spPr/>
    </dgm:pt>
    <dgm:pt modelId="{FD54E48E-84F4-413B-B26D-4E870F866464}" type="pres">
      <dgm:prSet presAssocID="{E79B06A6-9D95-4482-AF01-785F7B81A53D}" presName="composite" presStyleCnt="0"/>
      <dgm:spPr/>
    </dgm:pt>
    <dgm:pt modelId="{8F15EDBF-0DE2-4541-8B37-5BD333CD6517}" type="pres">
      <dgm:prSet presAssocID="{E79B06A6-9D95-4482-AF01-785F7B81A53D}" presName="background" presStyleLbl="node0" presStyleIdx="0" presStyleCnt="2"/>
      <dgm:spPr/>
    </dgm:pt>
    <dgm:pt modelId="{98290F3C-6948-4795-9395-F6364F442140}" type="pres">
      <dgm:prSet presAssocID="{E79B06A6-9D95-4482-AF01-785F7B81A53D}" presName="text" presStyleLbl="fgAcc0" presStyleIdx="0" presStyleCnt="2">
        <dgm:presLayoutVars>
          <dgm:chPref val="3"/>
        </dgm:presLayoutVars>
      </dgm:prSet>
      <dgm:spPr/>
    </dgm:pt>
    <dgm:pt modelId="{45098801-32E2-41F7-B46B-82784912FD24}" type="pres">
      <dgm:prSet presAssocID="{E79B06A6-9D95-4482-AF01-785F7B81A53D}" presName="hierChild2" presStyleCnt="0"/>
      <dgm:spPr/>
    </dgm:pt>
    <dgm:pt modelId="{3D63A7A5-3631-416D-99B8-AF61A6AE63A0}" type="pres">
      <dgm:prSet presAssocID="{43E385E2-070F-4F9E-9952-C279FCE6D9D2}" presName="hierRoot1" presStyleCnt="0"/>
      <dgm:spPr/>
    </dgm:pt>
    <dgm:pt modelId="{F9D2350F-ADCE-4CE9-B8DD-9372B3C2E1EA}" type="pres">
      <dgm:prSet presAssocID="{43E385E2-070F-4F9E-9952-C279FCE6D9D2}" presName="composite" presStyleCnt="0"/>
      <dgm:spPr/>
    </dgm:pt>
    <dgm:pt modelId="{ED5BB892-0F58-4DDE-99FB-E961AA10FE5E}" type="pres">
      <dgm:prSet presAssocID="{43E385E2-070F-4F9E-9952-C279FCE6D9D2}" presName="background" presStyleLbl="node0" presStyleIdx="1" presStyleCnt="2"/>
      <dgm:spPr/>
    </dgm:pt>
    <dgm:pt modelId="{3817986E-E24C-4512-AA31-2EF9D67A3C45}" type="pres">
      <dgm:prSet presAssocID="{43E385E2-070F-4F9E-9952-C279FCE6D9D2}" presName="text" presStyleLbl="fgAcc0" presStyleIdx="1" presStyleCnt="2">
        <dgm:presLayoutVars>
          <dgm:chPref val="3"/>
        </dgm:presLayoutVars>
      </dgm:prSet>
      <dgm:spPr/>
    </dgm:pt>
    <dgm:pt modelId="{131AAA29-7B9F-4608-B3AA-F370BF0B66DA}" type="pres">
      <dgm:prSet presAssocID="{43E385E2-070F-4F9E-9952-C279FCE6D9D2}" presName="hierChild2" presStyleCnt="0"/>
      <dgm:spPr/>
    </dgm:pt>
  </dgm:ptLst>
  <dgm:cxnLst>
    <dgm:cxn modelId="{12A27C15-8CA4-4775-84BF-5B2EABFB0DAE}" srcId="{69E9B3C4-2F30-49B1-9541-E2A325A57680}" destId="{E79B06A6-9D95-4482-AF01-785F7B81A53D}" srcOrd="0" destOrd="0" parTransId="{E9F8AB2E-40E0-4445-8845-5FC7E4D01BC3}" sibTransId="{A27B7CB9-A97F-45D3-B2CE-F7DA366ADE95}"/>
    <dgm:cxn modelId="{8B85D51C-7F95-4820-8B3B-B0E7256FA3CE}" type="presOf" srcId="{E79B06A6-9D95-4482-AF01-785F7B81A53D}" destId="{98290F3C-6948-4795-9395-F6364F442140}" srcOrd="0" destOrd="0" presId="urn:microsoft.com/office/officeart/2005/8/layout/hierarchy1"/>
    <dgm:cxn modelId="{7418CF66-1D97-4B1A-806C-E866F2E9FF50}" srcId="{69E9B3C4-2F30-49B1-9541-E2A325A57680}" destId="{43E385E2-070F-4F9E-9952-C279FCE6D9D2}" srcOrd="1" destOrd="0" parTransId="{87C638B7-77DA-42F9-8DA3-F866671839E1}" sibTransId="{A0A91579-9C02-4C92-9C2E-90101EA0BB55}"/>
    <dgm:cxn modelId="{987C27EC-3742-43BB-9F40-4E3527EA44D0}" type="presOf" srcId="{43E385E2-070F-4F9E-9952-C279FCE6D9D2}" destId="{3817986E-E24C-4512-AA31-2EF9D67A3C45}" srcOrd="0" destOrd="0" presId="urn:microsoft.com/office/officeart/2005/8/layout/hierarchy1"/>
    <dgm:cxn modelId="{A63AF5FD-276D-49A9-BD1A-3F7CB96D197A}" type="presOf" srcId="{69E9B3C4-2F30-49B1-9541-E2A325A57680}" destId="{6F5E2814-07DF-418D-94AB-326BAEC2DBBC}" srcOrd="0" destOrd="0" presId="urn:microsoft.com/office/officeart/2005/8/layout/hierarchy1"/>
    <dgm:cxn modelId="{1CABF808-5B87-4D2F-9E88-5CB01A2BC04E}" type="presParOf" srcId="{6F5E2814-07DF-418D-94AB-326BAEC2DBBC}" destId="{FCF39109-911F-413D-A1D2-2CDA71F1E0C1}" srcOrd="0" destOrd="0" presId="urn:microsoft.com/office/officeart/2005/8/layout/hierarchy1"/>
    <dgm:cxn modelId="{6AECC4F5-C6DB-4C2F-A00F-A73E21867587}" type="presParOf" srcId="{FCF39109-911F-413D-A1D2-2CDA71F1E0C1}" destId="{FD54E48E-84F4-413B-B26D-4E870F866464}" srcOrd="0" destOrd="0" presId="urn:microsoft.com/office/officeart/2005/8/layout/hierarchy1"/>
    <dgm:cxn modelId="{B0F2FB16-00B2-4BD8-9A06-04C624C9E91A}" type="presParOf" srcId="{FD54E48E-84F4-413B-B26D-4E870F866464}" destId="{8F15EDBF-0DE2-4541-8B37-5BD333CD6517}" srcOrd="0" destOrd="0" presId="urn:microsoft.com/office/officeart/2005/8/layout/hierarchy1"/>
    <dgm:cxn modelId="{C90BF544-1C00-4EDD-989D-30EF9139AB50}" type="presParOf" srcId="{FD54E48E-84F4-413B-B26D-4E870F866464}" destId="{98290F3C-6948-4795-9395-F6364F442140}" srcOrd="1" destOrd="0" presId="urn:microsoft.com/office/officeart/2005/8/layout/hierarchy1"/>
    <dgm:cxn modelId="{DB35B68B-D2B8-4F4A-8066-CFF62DB13B62}" type="presParOf" srcId="{FCF39109-911F-413D-A1D2-2CDA71F1E0C1}" destId="{45098801-32E2-41F7-B46B-82784912FD24}" srcOrd="1" destOrd="0" presId="urn:microsoft.com/office/officeart/2005/8/layout/hierarchy1"/>
    <dgm:cxn modelId="{F88CB038-CAF5-498A-A4DB-DD852D92813C}" type="presParOf" srcId="{6F5E2814-07DF-418D-94AB-326BAEC2DBBC}" destId="{3D63A7A5-3631-416D-99B8-AF61A6AE63A0}" srcOrd="1" destOrd="0" presId="urn:microsoft.com/office/officeart/2005/8/layout/hierarchy1"/>
    <dgm:cxn modelId="{66DE617A-F799-411E-819A-79790AAF2449}" type="presParOf" srcId="{3D63A7A5-3631-416D-99B8-AF61A6AE63A0}" destId="{F9D2350F-ADCE-4CE9-B8DD-9372B3C2E1EA}" srcOrd="0" destOrd="0" presId="urn:microsoft.com/office/officeart/2005/8/layout/hierarchy1"/>
    <dgm:cxn modelId="{3F6865FD-BEFF-408C-B5E3-C9E38E4BE3EE}" type="presParOf" srcId="{F9D2350F-ADCE-4CE9-B8DD-9372B3C2E1EA}" destId="{ED5BB892-0F58-4DDE-99FB-E961AA10FE5E}" srcOrd="0" destOrd="0" presId="urn:microsoft.com/office/officeart/2005/8/layout/hierarchy1"/>
    <dgm:cxn modelId="{27109D94-076C-46B3-B574-CFCA2E1B9713}" type="presParOf" srcId="{F9D2350F-ADCE-4CE9-B8DD-9372B3C2E1EA}" destId="{3817986E-E24C-4512-AA31-2EF9D67A3C45}" srcOrd="1" destOrd="0" presId="urn:microsoft.com/office/officeart/2005/8/layout/hierarchy1"/>
    <dgm:cxn modelId="{C4B02C14-8DC6-4F6D-8FBB-CB494204D248}" type="presParOf" srcId="{3D63A7A5-3631-416D-99B8-AF61A6AE63A0}" destId="{131AAA29-7B9F-4608-B3AA-F370BF0B66D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876AC0-497F-44A9-AA43-CE60D463501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6C26B1F-6D05-443F-80A7-290B6F54923E}">
      <dgm:prSet/>
      <dgm:spPr/>
      <dgm:t>
        <a:bodyPr/>
        <a:lstStyle/>
        <a:p>
          <a:r>
            <a:rPr lang="en-US" baseline="0"/>
            <a:t>Get a Budget</a:t>
          </a:r>
          <a:endParaRPr lang="en-US"/>
        </a:p>
      </dgm:t>
    </dgm:pt>
    <dgm:pt modelId="{459C1B29-3BCA-4641-BA35-8A75B9D09C8C}" type="parTrans" cxnId="{E6B65F54-84A3-4A95-9F4E-F992DF0DB5D2}">
      <dgm:prSet/>
      <dgm:spPr/>
      <dgm:t>
        <a:bodyPr/>
        <a:lstStyle/>
        <a:p>
          <a:endParaRPr lang="en-US"/>
        </a:p>
      </dgm:t>
    </dgm:pt>
    <dgm:pt modelId="{2B80BF1D-28BC-4B6C-876A-5C9FB5EFAFDA}" type="sibTrans" cxnId="{E6B65F54-84A3-4A95-9F4E-F992DF0DB5D2}">
      <dgm:prSet/>
      <dgm:spPr/>
      <dgm:t>
        <a:bodyPr/>
        <a:lstStyle/>
        <a:p>
          <a:endParaRPr lang="en-US"/>
        </a:p>
      </dgm:t>
    </dgm:pt>
    <dgm:pt modelId="{43B260B4-5235-4DFB-AE66-2FB343EAF151}">
      <dgm:prSet/>
      <dgm:spPr/>
      <dgm:t>
        <a:bodyPr/>
        <a:lstStyle/>
        <a:p>
          <a:r>
            <a:rPr lang="en-US" baseline="0"/>
            <a:t>How much to spend on:</a:t>
          </a:r>
          <a:endParaRPr lang="en-US"/>
        </a:p>
      </dgm:t>
    </dgm:pt>
    <dgm:pt modelId="{4583CC3E-39FF-4AFB-9A0E-365F001253F6}" type="parTrans" cxnId="{0494FECA-E9D8-4D07-8D15-032BDFD707E3}">
      <dgm:prSet/>
      <dgm:spPr/>
      <dgm:t>
        <a:bodyPr/>
        <a:lstStyle/>
        <a:p>
          <a:endParaRPr lang="en-US"/>
        </a:p>
      </dgm:t>
    </dgm:pt>
    <dgm:pt modelId="{4E52924D-912B-439C-9387-60D53584600F}" type="sibTrans" cxnId="{0494FECA-E9D8-4D07-8D15-032BDFD707E3}">
      <dgm:prSet/>
      <dgm:spPr/>
      <dgm:t>
        <a:bodyPr/>
        <a:lstStyle/>
        <a:p>
          <a:endParaRPr lang="en-US"/>
        </a:p>
      </dgm:t>
    </dgm:pt>
    <dgm:pt modelId="{235E1616-2710-4E67-A179-1F0421C81F49}">
      <dgm:prSet/>
      <dgm:spPr/>
      <dgm:t>
        <a:bodyPr/>
        <a:lstStyle/>
        <a:p>
          <a:r>
            <a:rPr lang="en-US" baseline="0"/>
            <a:t>Advertising</a:t>
          </a:r>
          <a:endParaRPr lang="en-US"/>
        </a:p>
      </dgm:t>
    </dgm:pt>
    <dgm:pt modelId="{D015F7DB-BA74-47B6-A730-23089E17A942}" type="parTrans" cxnId="{A2EA6213-EBF5-4AF1-B086-892E8A13030F}">
      <dgm:prSet/>
      <dgm:spPr/>
      <dgm:t>
        <a:bodyPr/>
        <a:lstStyle/>
        <a:p>
          <a:endParaRPr lang="en-US"/>
        </a:p>
      </dgm:t>
    </dgm:pt>
    <dgm:pt modelId="{EDD80500-A196-4F57-BEC0-B87F8B553819}" type="sibTrans" cxnId="{A2EA6213-EBF5-4AF1-B086-892E8A13030F}">
      <dgm:prSet/>
      <dgm:spPr/>
      <dgm:t>
        <a:bodyPr/>
        <a:lstStyle/>
        <a:p>
          <a:endParaRPr lang="en-US"/>
        </a:p>
      </dgm:t>
    </dgm:pt>
    <dgm:pt modelId="{42905F5B-0DFB-495C-84D7-2D852946EB58}">
      <dgm:prSet/>
      <dgm:spPr/>
      <dgm:t>
        <a:bodyPr/>
        <a:lstStyle/>
        <a:p>
          <a:r>
            <a:rPr lang="en-US" baseline="0"/>
            <a:t>Marketing – Promotional Items</a:t>
          </a:r>
          <a:endParaRPr lang="en-US"/>
        </a:p>
      </dgm:t>
    </dgm:pt>
    <dgm:pt modelId="{BF184149-A437-41E9-A661-686C25AA6D51}" type="parTrans" cxnId="{5C4DC735-400B-4A13-97B0-4FAC6EA0F4C0}">
      <dgm:prSet/>
      <dgm:spPr/>
      <dgm:t>
        <a:bodyPr/>
        <a:lstStyle/>
        <a:p>
          <a:endParaRPr lang="en-US"/>
        </a:p>
      </dgm:t>
    </dgm:pt>
    <dgm:pt modelId="{7DBE4CC9-D3CE-4A95-B75F-DAD4870E5BCA}" type="sibTrans" cxnId="{5C4DC735-400B-4A13-97B0-4FAC6EA0F4C0}">
      <dgm:prSet/>
      <dgm:spPr/>
      <dgm:t>
        <a:bodyPr/>
        <a:lstStyle/>
        <a:p>
          <a:endParaRPr lang="en-US"/>
        </a:p>
      </dgm:t>
    </dgm:pt>
    <dgm:pt modelId="{C360CD75-EC85-46AF-9091-90A0543F0D29}">
      <dgm:prSet/>
      <dgm:spPr/>
      <dgm:t>
        <a:bodyPr/>
        <a:lstStyle/>
        <a:p>
          <a:r>
            <a:rPr lang="en-US" baseline="0"/>
            <a:t>Technology and Social Media</a:t>
          </a:r>
          <a:endParaRPr lang="en-US"/>
        </a:p>
      </dgm:t>
    </dgm:pt>
    <dgm:pt modelId="{22CC0D16-7D48-4F6D-B4C9-5F41A3BFD3DF}" type="parTrans" cxnId="{9CEAE86E-15C6-4A8A-AA67-8EA128992316}">
      <dgm:prSet/>
      <dgm:spPr/>
      <dgm:t>
        <a:bodyPr/>
        <a:lstStyle/>
        <a:p>
          <a:endParaRPr lang="en-US"/>
        </a:p>
      </dgm:t>
    </dgm:pt>
    <dgm:pt modelId="{9F57F17E-2A4E-465D-A9CF-8C31533C9C24}" type="sibTrans" cxnId="{9CEAE86E-15C6-4A8A-AA67-8EA128992316}">
      <dgm:prSet/>
      <dgm:spPr/>
      <dgm:t>
        <a:bodyPr/>
        <a:lstStyle/>
        <a:p>
          <a:endParaRPr lang="en-US"/>
        </a:p>
      </dgm:t>
    </dgm:pt>
    <dgm:pt modelId="{DFF66028-49EB-4538-9988-A22900911EE0}" type="pres">
      <dgm:prSet presAssocID="{2E876AC0-497F-44A9-AA43-CE60D4635013}" presName="root" presStyleCnt="0">
        <dgm:presLayoutVars>
          <dgm:dir/>
          <dgm:resizeHandles val="exact"/>
        </dgm:presLayoutVars>
      </dgm:prSet>
      <dgm:spPr/>
    </dgm:pt>
    <dgm:pt modelId="{AC00F50E-934D-4C33-A40A-6F2BC5B26662}" type="pres">
      <dgm:prSet presAssocID="{06C26B1F-6D05-443F-80A7-290B6F54923E}" presName="compNode" presStyleCnt="0"/>
      <dgm:spPr/>
    </dgm:pt>
    <dgm:pt modelId="{D434DAA1-F8CD-47DE-B1A2-4F0EDE96D32F}" type="pres">
      <dgm:prSet presAssocID="{06C26B1F-6D05-443F-80A7-290B6F54923E}" presName="bgRect" presStyleLbl="bgShp" presStyleIdx="0" presStyleCnt="5"/>
      <dgm:spPr/>
    </dgm:pt>
    <dgm:pt modelId="{362EC35D-CD95-44F2-8DDA-27932DD5C4F7}" type="pres">
      <dgm:prSet presAssocID="{06C26B1F-6D05-443F-80A7-290B6F54923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1201B324-A1BF-431B-AE54-A3902367ED67}" type="pres">
      <dgm:prSet presAssocID="{06C26B1F-6D05-443F-80A7-290B6F54923E}" presName="spaceRect" presStyleCnt="0"/>
      <dgm:spPr/>
    </dgm:pt>
    <dgm:pt modelId="{F5552E8D-C660-4BB2-9ECC-FFC199E73E2B}" type="pres">
      <dgm:prSet presAssocID="{06C26B1F-6D05-443F-80A7-290B6F54923E}" presName="parTx" presStyleLbl="revTx" presStyleIdx="0" presStyleCnt="5">
        <dgm:presLayoutVars>
          <dgm:chMax val="0"/>
          <dgm:chPref val="0"/>
        </dgm:presLayoutVars>
      </dgm:prSet>
      <dgm:spPr/>
    </dgm:pt>
    <dgm:pt modelId="{FF914FEB-8A2F-4A98-A535-EAC0DA322F8A}" type="pres">
      <dgm:prSet presAssocID="{2B80BF1D-28BC-4B6C-876A-5C9FB5EFAFDA}" presName="sibTrans" presStyleCnt="0"/>
      <dgm:spPr/>
    </dgm:pt>
    <dgm:pt modelId="{08B53A21-88E2-4D17-BA44-3BB8851883BA}" type="pres">
      <dgm:prSet presAssocID="{43B260B4-5235-4DFB-AE66-2FB343EAF151}" presName="compNode" presStyleCnt="0"/>
      <dgm:spPr/>
    </dgm:pt>
    <dgm:pt modelId="{4FEF886B-C857-493A-A627-E7ED02F72718}" type="pres">
      <dgm:prSet presAssocID="{43B260B4-5235-4DFB-AE66-2FB343EAF151}" presName="bgRect" presStyleLbl="bgShp" presStyleIdx="1" presStyleCnt="5"/>
      <dgm:spPr/>
    </dgm:pt>
    <dgm:pt modelId="{E66E72FE-0A1C-4FD2-B241-C675C15BE45B}" type="pres">
      <dgm:prSet presAssocID="{43B260B4-5235-4DFB-AE66-2FB343EAF15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uro"/>
        </a:ext>
      </dgm:extLst>
    </dgm:pt>
    <dgm:pt modelId="{66D3F6A1-3609-4D5D-9EE7-776180911D80}" type="pres">
      <dgm:prSet presAssocID="{43B260B4-5235-4DFB-AE66-2FB343EAF151}" presName="spaceRect" presStyleCnt="0"/>
      <dgm:spPr/>
    </dgm:pt>
    <dgm:pt modelId="{21ED9C07-0B1D-41EC-9D33-C62BDC3801C7}" type="pres">
      <dgm:prSet presAssocID="{43B260B4-5235-4DFB-AE66-2FB343EAF151}" presName="parTx" presStyleLbl="revTx" presStyleIdx="1" presStyleCnt="5">
        <dgm:presLayoutVars>
          <dgm:chMax val="0"/>
          <dgm:chPref val="0"/>
        </dgm:presLayoutVars>
      </dgm:prSet>
      <dgm:spPr/>
    </dgm:pt>
    <dgm:pt modelId="{A0259181-FD11-40BB-A407-4D24234F0F5D}" type="pres">
      <dgm:prSet presAssocID="{4E52924D-912B-439C-9387-60D53584600F}" presName="sibTrans" presStyleCnt="0"/>
      <dgm:spPr/>
    </dgm:pt>
    <dgm:pt modelId="{FB93667B-2462-46C3-83A1-F2F98DEF0C0E}" type="pres">
      <dgm:prSet presAssocID="{235E1616-2710-4E67-A179-1F0421C81F49}" presName="compNode" presStyleCnt="0"/>
      <dgm:spPr/>
    </dgm:pt>
    <dgm:pt modelId="{972B5F01-B9DB-4362-85EA-2EFED4D2A75D}" type="pres">
      <dgm:prSet presAssocID="{235E1616-2710-4E67-A179-1F0421C81F49}" presName="bgRect" presStyleLbl="bgShp" presStyleIdx="2" presStyleCnt="5"/>
      <dgm:spPr/>
    </dgm:pt>
    <dgm:pt modelId="{A32164C8-688A-495A-823E-F5D8C0CD2A88}" type="pres">
      <dgm:prSet presAssocID="{235E1616-2710-4E67-A179-1F0421C81F4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vertising"/>
        </a:ext>
      </dgm:extLst>
    </dgm:pt>
    <dgm:pt modelId="{F1471E38-0E23-4FF3-8828-21DE300F94ED}" type="pres">
      <dgm:prSet presAssocID="{235E1616-2710-4E67-A179-1F0421C81F49}" presName="spaceRect" presStyleCnt="0"/>
      <dgm:spPr/>
    </dgm:pt>
    <dgm:pt modelId="{82631613-E5B5-4EB7-A7C0-D831DC9CE0B2}" type="pres">
      <dgm:prSet presAssocID="{235E1616-2710-4E67-A179-1F0421C81F49}" presName="parTx" presStyleLbl="revTx" presStyleIdx="2" presStyleCnt="5">
        <dgm:presLayoutVars>
          <dgm:chMax val="0"/>
          <dgm:chPref val="0"/>
        </dgm:presLayoutVars>
      </dgm:prSet>
      <dgm:spPr/>
    </dgm:pt>
    <dgm:pt modelId="{ECFF5CD8-A5A5-4155-ABF2-56087AE2E440}" type="pres">
      <dgm:prSet presAssocID="{EDD80500-A196-4F57-BEC0-B87F8B553819}" presName="sibTrans" presStyleCnt="0"/>
      <dgm:spPr/>
    </dgm:pt>
    <dgm:pt modelId="{A34AFD11-6019-40A0-BC0A-954552161F44}" type="pres">
      <dgm:prSet presAssocID="{42905F5B-0DFB-495C-84D7-2D852946EB58}" presName="compNode" presStyleCnt="0"/>
      <dgm:spPr/>
    </dgm:pt>
    <dgm:pt modelId="{3EE4118E-4DE2-45FA-AF6B-DA2A4CB1E551}" type="pres">
      <dgm:prSet presAssocID="{42905F5B-0DFB-495C-84D7-2D852946EB58}" presName="bgRect" presStyleLbl="bgShp" presStyleIdx="3" presStyleCnt="5"/>
      <dgm:spPr/>
    </dgm:pt>
    <dgm:pt modelId="{145A83F0-4ECB-49B7-9027-B2E8D8BB5863}" type="pres">
      <dgm:prSet presAssocID="{42905F5B-0DFB-495C-84D7-2D852946EB5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6E853B98-AF2D-4DC3-BDEB-B65364BF2A69}" type="pres">
      <dgm:prSet presAssocID="{42905F5B-0DFB-495C-84D7-2D852946EB58}" presName="spaceRect" presStyleCnt="0"/>
      <dgm:spPr/>
    </dgm:pt>
    <dgm:pt modelId="{76C1EE53-5482-4EB2-B67E-CF0D023F2C4D}" type="pres">
      <dgm:prSet presAssocID="{42905F5B-0DFB-495C-84D7-2D852946EB58}" presName="parTx" presStyleLbl="revTx" presStyleIdx="3" presStyleCnt="5">
        <dgm:presLayoutVars>
          <dgm:chMax val="0"/>
          <dgm:chPref val="0"/>
        </dgm:presLayoutVars>
      </dgm:prSet>
      <dgm:spPr/>
    </dgm:pt>
    <dgm:pt modelId="{F6751765-8976-47E9-9278-E2FD1DECF28B}" type="pres">
      <dgm:prSet presAssocID="{7DBE4CC9-D3CE-4A95-B75F-DAD4870E5BCA}" presName="sibTrans" presStyleCnt="0"/>
      <dgm:spPr/>
    </dgm:pt>
    <dgm:pt modelId="{2CEC6309-4BF7-4D21-9D39-DA0392E78C20}" type="pres">
      <dgm:prSet presAssocID="{C360CD75-EC85-46AF-9091-90A0543F0D29}" presName="compNode" presStyleCnt="0"/>
      <dgm:spPr/>
    </dgm:pt>
    <dgm:pt modelId="{842B28D9-32E3-49C9-BC15-F60FA62237E2}" type="pres">
      <dgm:prSet presAssocID="{C360CD75-EC85-46AF-9091-90A0543F0D29}" presName="bgRect" presStyleLbl="bgShp" presStyleIdx="4" presStyleCnt="5"/>
      <dgm:spPr/>
    </dgm:pt>
    <dgm:pt modelId="{9B99FFEC-4656-4C12-BF6D-4042EAF9D657}" type="pres">
      <dgm:prSet presAssocID="{C360CD75-EC85-46AF-9091-90A0543F0D2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0CC08B90-C9A3-40B0-AF07-9CEBF47A4CDB}" type="pres">
      <dgm:prSet presAssocID="{C360CD75-EC85-46AF-9091-90A0543F0D29}" presName="spaceRect" presStyleCnt="0"/>
      <dgm:spPr/>
    </dgm:pt>
    <dgm:pt modelId="{59055CAE-D9F9-478A-8B9F-99660EC9EB79}" type="pres">
      <dgm:prSet presAssocID="{C360CD75-EC85-46AF-9091-90A0543F0D2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2EA6213-EBF5-4AF1-B086-892E8A13030F}" srcId="{2E876AC0-497F-44A9-AA43-CE60D4635013}" destId="{235E1616-2710-4E67-A179-1F0421C81F49}" srcOrd="2" destOrd="0" parTransId="{D015F7DB-BA74-47B6-A730-23089E17A942}" sibTransId="{EDD80500-A196-4F57-BEC0-B87F8B553819}"/>
    <dgm:cxn modelId="{07177D16-46DC-4A1E-9F79-76A24A1F4F8D}" type="presOf" srcId="{235E1616-2710-4E67-A179-1F0421C81F49}" destId="{82631613-E5B5-4EB7-A7C0-D831DC9CE0B2}" srcOrd="0" destOrd="0" presId="urn:microsoft.com/office/officeart/2018/2/layout/IconVerticalSolidList"/>
    <dgm:cxn modelId="{8043E029-F3CA-4C9D-AD6B-48822999FB70}" type="presOf" srcId="{06C26B1F-6D05-443F-80A7-290B6F54923E}" destId="{F5552E8D-C660-4BB2-9ECC-FFC199E73E2B}" srcOrd="0" destOrd="0" presId="urn:microsoft.com/office/officeart/2018/2/layout/IconVerticalSolidList"/>
    <dgm:cxn modelId="{5C4DC735-400B-4A13-97B0-4FAC6EA0F4C0}" srcId="{2E876AC0-497F-44A9-AA43-CE60D4635013}" destId="{42905F5B-0DFB-495C-84D7-2D852946EB58}" srcOrd="3" destOrd="0" parTransId="{BF184149-A437-41E9-A661-686C25AA6D51}" sibTransId="{7DBE4CC9-D3CE-4A95-B75F-DAD4870E5BCA}"/>
    <dgm:cxn modelId="{AFD91440-A3C3-49A7-87C4-22B2F693A274}" type="presOf" srcId="{42905F5B-0DFB-495C-84D7-2D852946EB58}" destId="{76C1EE53-5482-4EB2-B67E-CF0D023F2C4D}" srcOrd="0" destOrd="0" presId="urn:microsoft.com/office/officeart/2018/2/layout/IconVerticalSolidList"/>
    <dgm:cxn modelId="{2C1A4964-99D6-4F78-B050-B28464AD2426}" type="presOf" srcId="{C360CD75-EC85-46AF-9091-90A0543F0D29}" destId="{59055CAE-D9F9-478A-8B9F-99660EC9EB79}" srcOrd="0" destOrd="0" presId="urn:microsoft.com/office/officeart/2018/2/layout/IconVerticalSolidList"/>
    <dgm:cxn modelId="{E7615F45-92D7-4740-8136-63C0516CCC6D}" type="presOf" srcId="{2E876AC0-497F-44A9-AA43-CE60D4635013}" destId="{DFF66028-49EB-4538-9988-A22900911EE0}" srcOrd="0" destOrd="0" presId="urn:microsoft.com/office/officeart/2018/2/layout/IconVerticalSolidList"/>
    <dgm:cxn modelId="{9CEAE86E-15C6-4A8A-AA67-8EA128992316}" srcId="{2E876AC0-497F-44A9-AA43-CE60D4635013}" destId="{C360CD75-EC85-46AF-9091-90A0543F0D29}" srcOrd="4" destOrd="0" parTransId="{22CC0D16-7D48-4F6D-B4C9-5F41A3BFD3DF}" sibTransId="{9F57F17E-2A4E-465D-A9CF-8C31533C9C24}"/>
    <dgm:cxn modelId="{E6B65F54-84A3-4A95-9F4E-F992DF0DB5D2}" srcId="{2E876AC0-497F-44A9-AA43-CE60D4635013}" destId="{06C26B1F-6D05-443F-80A7-290B6F54923E}" srcOrd="0" destOrd="0" parTransId="{459C1B29-3BCA-4641-BA35-8A75B9D09C8C}" sibTransId="{2B80BF1D-28BC-4B6C-876A-5C9FB5EFAFDA}"/>
    <dgm:cxn modelId="{E7CF199E-48BE-40AB-AD93-3DE09763FF72}" type="presOf" srcId="{43B260B4-5235-4DFB-AE66-2FB343EAF151}" destId="{21ED9C07-0B1D-41EC-9D33-C62BDC3801C7}" srcOrd="0" destOrd="0" presId="urn:microsoft.com/office/officeart/2018/2/layout/IconVerticalSolidList"/>
    <dgm:cxn modelId="{0494FECA-E9D8-4D07-8D15-032BDFD707E3}" srcId="{2E876AC0-497F-44A9-AA43-CE60D4635013}" destId="{43B260B4-5235-4DFB-AE66-2FB343EAF151}" srcOrd="1" destOrd="0" parTransId="{4583CC3E-39FF-4AFB-9A0E-365F001253F6}" sibTransId="{4E52924D-912B-439C-9387-60D53584600F}"/>
    <dgm:cxn modelId="{8542B99D-2FEB-4E2F-B952-D0A728B46ABA}" type="presParOf" srcId="{DFF66028-49EB-4538-9988-A22900911EE0}" destId="{AC00F50E-934D-4C33-A40A-6F2BC5B26662}" srcOrd="0" destOrd="0" presId="urn:microsoft.com/office/officeart/2018/2/layout/IconVerticalSolidList"/>
    <dgm:cxn modelId="{A24C6011-9347-4019-A7D8-1DC9FE6FFD17}" type="presParOf" srcId="{AC00F50E-934D-4C33-A40A-6F2BC5B26662}" destId="{D434DAA1-F8CD-47DE-B1A2-4F0EDE96D32F}" srcOrd="0" destOrd="0" presId="urn:microsoft.com/office/officeart/2018/2/layout/IconVerticalSolidList"/>
    <dgm:cxn modelId="{E28AC97F-A704-4036-97E6-4291405FB359}" type="presParOf" srcId="{AC00F50E-934D-4C33-A40A-6F2BC5B26662}" destId="{362EC35D-CD95-44F2-8DDA-27932DD5C4F7}" srcOrd="1" destOrd="0" presId="urn:microsoft.com/office/officeart/2018/2/layout/IconVerticalSolidList"/>
    <dgm:cxn modelId="{09764641-FD48-4DD9-B288-1D7735EA9F80}" type="presParOf" srcId="{AC00F50E-934D-4C33-A40A-6F2BC5B26662}" destId="{1201B324-A1BF-431B-AE54-A3902367ED67}" srcOrd="2" destOrd="0" presId="urn:microsoft.com/office/officeart/2018/2/layout/IconVerticalSolidList"/>
    <dgm:cxn modelId="{DAD02E43-A016-4244-AD97-9C6FDA4A0CA5}" type="presParOf" srcId="{AC00F50E-934D-4C33-A40A-6F2BC5B26662}" destId="{F5552E8D-C660-4BB2-9ECC-FFC199E73E2B}" srcOrd="3" destOrd="0" presId="urn:microsoft.com/office/officeart/2018/2/layout/IconVerticalSolidList"/>
    <dgm:cxn modelId="{A67C9276-E0FF-4A41-AF50-EBA49C21D800}" type="presParOf" srcId="{DFF66028-49EB-4538-9988-A22900911EE0}" destId="{FF914FEB-8A2F-4A98-A535-EAC0DA322F8A}" srcOrd="1" destOrd="0" presId="urn:microsoft.com/office/officeart/2018/2/layout/IconVerticalSolidList"/>
    <dgm:cxn modelId="{C803112F-8D38-4911-BD74-893C4BB77C25}" type="presParOf" srcId="{DFF66028-49EB-4538-9988-A22900911EE0}" destId="{08B53A21-88E2-4D17-BA44-3BB8851883BA}" srcOrd="2" destOrd="0" presId="urn:microsoft.com/office/officeart/2018/2/layout/IconVerticalSolidList"/>
    <dgm:cxn modelId="{92ADA89C-A5F3-428C-ABCC-69124C42E16E}" type="presParOf" srcId="{08B53A21-88E2-4D17-BA44-3BB8851883BA}" destId="{4FEF886B-C857-493A-A627-E7ED02F72718}" srcOrd="0" destOrd="0" presId="urn:microsoft.com/office/officeart/2018/2/layout/IconVerticalSolidList"/>
    <dgm:cxn modelId="{48DBC7D9-CD76-4E68-B418-F1E455DCD288}" type="presParOf" srcId="{08B53A21-88E2-4D17-BA44-3BB8851883BA}" destId="{E66E72FE-0A1C-4FD2-B241-C675C15BE45B}" srcOrd="1" destOrd="0" presId="urn:microsoft.com/office/officeart/2018/2/layout/IconVerticalSolidList"/>
    <dgm:cxn modelId="{54EC7A89-B3E8-4D56-AAB8-8B4EBD51CF6E}" type="presParOf" srcId="{08B53A21-88E2-4D17-BA44-3BB8851883BA}" destId="{66D3F6A1-3609-4D5D-9EE7-776180911D80}" srcOrd="2" destOrd="0" presId="urn:microsoft.com/office/officeart/2018/2/layout/IconVerticalSolidList"/>
    <dgm:cxn modelId="{40314CD7-0FD7-46C7-889A-2D754F211224}" type="presParOf" srcId="{08B53A21-88E2-4D17-BA44-3BB8851883BA}" destId="{21ED9C07-0B1D-41EC-9D33-C62BDC3801C7}" srcOrd="3" destOrd="0" presId="urn:microsoft.com/office/officeart/2018/2/layout/IconVerticalSolidList"/>
    <dgm:cxn modelId="{6CCF5EE2-3F8D-4947-8E9F-4D749F35EDBB}" type="presParOf" srcId="{DFF66028-49EB-4538-9988-A22900911EE0}" destId="{A0259181-FD11-40BB-A407-4D24234F0F5D}" srcOrd="3" destOrd="0" presId="urn:microsoft.com/office/officeart/2018/2/layout/IconVerticalSolidList"/>
    <dgm:cxn modelId="{9E017048-B84E-4EF9-A825-9B0FCAE89942}" type="presParOf" srcId="{DFF66028-49EB-4538-9988-A22900911EE0}" destId="{FB93667B-2462-46C3-83A1-F2F98DEF0C0E}" srcOrd="4" destOrd="0" presId="urn:microsoft.com/office/officeart/2018/2/layout/IconVerticalSolidList"/>
    <dgm:cxn modelId="{A7AB9CFF-9F6B-423F-B893-1643E8EBEDD2}" type="presParOf" srcId="{FB93667B-2462-46C3-83A1-F2F98DEF0C0E}" destId="{972B5F01-B9DB-4362-85EA-2EFED4D2A75D}" srcOrd="0" destOrd="0" presId="urn:microsoft.com/office/officeart/2018/2/layout/IconVerticalSolidList"/>
    <dgm:cxn modelId="{55F02E4D-D68E-4EE2-9F04-9797F377CFFC}" type="presParOf" srcId="{FB93667B-2462-46C3-83A1-F2F98DEF0C0E}" destId="{A32164C8-688A-495A-823E-F5D8C0CD2A88}" srcOrd="1" destOrd="0" presId="urn:microsoft.com/office/officeart/2018/2/layout/IconVerticalSolidList"/>
    <dgm:cxn modelId="{B93B23BF-7353-40BE-8484-536D6208A2CE}" type="presParOf" srcId="{FB93667B-2462-46C3-83A1-F2F98DEF0C0E}" destId="{F1471E38-0E23-4FF3-8828-21DE300F94ED}" srcOrd="2" destOrd="0" presId="urn:microsoft.com/office/officeart/2018/2/layout/IconVerticalSolidList"/>
    <dgm:cxn modelId="{15F83B02-2BC5-4F47-8658-C36D0BAA63D2}" type="presParOf" srcId="{FB93667B-2462-46C3-83A1-F2F98DEF0C0E}" destId="{82631613-E5B5-4EB7-A7C0-D831DC9CE0B2}" srcOrd="3" destOrd="0" presId="urn:microsoft.com/office/officeart/2018/2/layout/IconVerticalSolidList"/>
    <dgm:cxn modelId="{0AA09C7B-EA94-4107-984F-7CC5747540D3}" type="presParOf" srcId="{DFF66028-49EB-4538-9988-A22900911EE0}" destId="{ECFF5CD8-A5A5-4155-ABF2-56087AE2E440}" srcOrd="5" destOrd="0" presId="urn:microsoft.com/office/officeart/2018/2/layout/IconVerticalSolidList"/>
    <dgm:cxn modelId="{32B44C0A-A18A-4C65-A9BA-BBF18DCCAD6D}" type="presParOf" srcId="{DFF66028-49EB-4538-9988-A22900911EE0}" destId="{A34AFD11-6019-40A0-BC0A-954552161F44}" srcOrd="6" destOrd="0" presId="urn:microsoft.com/office/officeart/2018/2/layout/IconVerticalSolidList"/>
    <dgm:cxn modelId="{87795D5B-D6CC-4D00-A90E-C6F860F77D5E}" type="presParOf" srcId="{A34AFD11-6019-40A0-BC0A-954552161F44}" destId="{3EE4118E-4DE2-45FA-AF6B-DA2A4CB1E551}" srcOrd="0" destOrd="0" presId="urn:microsoft.com/office/officeart/2018/2/layout/IconVerticalSolidList"/>
    <dgm:cxn modelId="{311506BA-6825-4F4E-89CF-093B110414DB}" type="presParOf" srcId="{A34AFD11-6019-40A0-BC0A-954552161F44}" destId="{145A83F0-4ECB-49B7-9027-B2E8D8BB5863}" srcOrd="1" destOrd="0" presId="urn:microsoft.com/office/officeart/2018/2/layout/IconVerticalSolidList"/>
    <dgm:cxn modelId="{25ED6C48-BC83-4F20-A006-9CB15FCD63A6}" type="presParOf" srcId="{A34AFD11-6019-40A0-BC0A-954552161F44}" destId="{6E853B98-AF2D-4DC3-BDEB-B65364BF2A69}" srcOrd="2" destOrd="0" presId="urn:microsoft.com/office/officeart/2018/2/layout/IconVerticalSolidList"/>
    <dgm:cxn modelId="{DCEA5E5F-6EE3-4210-8C14-4F110322DFB2}" type="presParOf" srcId="{A34AFD11-6019-40A0-BC0A-954552161F44}" destId="{76C1EE53-5482-4EB2-B67E-CF0D023F2C4D}" srcOrd="3" destOrd="0" presId="urn:microsoft.com/office/officeart/2018/2/layout/IconVerticalSolidList"/>
    <dgm:cxn modelId="{B6920659-54C2-4976-B0F1-0DDF252B1AE4}" type="presParOf" srcId="{DFF66028-49EB-4538-9988-A22900911EE0}" destId="{F6751765-8976-47E9-9278-E2FD1DECF28B}" srcOrd="7" destOrd="0" presId="urn:microsoft.com/office/officeart/2018/2/layout/IconVerticalSolidList"/>
    <dgm:cxn modelId="{5CB96353-6E04-47E6-B781-50EF11E4F955}" type="presParOf" srcId="{DFF66028-49EB-4538-9988-A22900911EE0}" destId="{2CEC6309-4BF7-4D21-9D39-DA0392E78C20}" srcOrd="8" destOrd="0" presId="urn:microsoft.com/office/officeart/2018/2/layout/IconVerticalSolidList"/>
    <dgm:cxn modelId="{0D1FF2D8-6CD2-448F-9E2C-53B178E999F7}" type="presParOf" srcId="{2CEC6309-4BF7-4D21-9D39-DA0392E78C20}" destId="{842B28D9-32E3-49C9-BC15-F60FA62237E2}" srcOrd="0" destOrd="0" presId="urn:microsoft.com/office/officeart/2018/2/layout/IconVerticalSolidList"/>
    <dgm:cxn modelId="{4F4E2459-6ACD-4ECE-B370-351C83165A35}" type="presParOf" srcId="{2CEC6309-4BF7-4D21-9D39-DA0392E78C20}" destId="{9B99FFEC-4656-4C12-BF6D-4042EAF9D657}" srcOrd="1" destOrd="0" presId="urn:microsoft.com/office/officeart/2018/2/layout/IconVerticalSolidList"/>
    <dgm:cxn modelId="{D24CBBA7-7831-47D7-BC8C-1A2E0ACC291C}" type="presParOf" srcId="{2CEC6309-4BF7-4D21-9D39-DA0392E78C20}" destId="{0CC08B90-C9A3-40B0-AF07-9CEBF47A4CDB}" srcOrd="2" destOrd="0" presId="urn:microsoft.com/office/officeart/2018/2/layout/IconVerticalSolidList"/>
    <dgm:cxn modelId="{3519DD6C-6095-42DB-8A65-E727670C790B}" type="presParOf" srcId="{2CEC6309-4BF7-4D21-9D39-DA0392E78C20}" destId="{59055CAE-D9F9-478A-8B9F-99660EC9EB7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7ECC90-19BE-4026-959A-05F0B3046E0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594E146-6086-4C74-BCDE-5E7A171962B6}">
      <dgm:prSet/>
      <dgm:spPr/>
      <dgm:t>
        <a:bodyPr/>
        <a:lstStyle/>
        <a:p>
          <a:r>
            <a:rPr lang="en-US" baseline="0" dirty="0"/>
            <a:t>What does your Business Card say about you?</a:t>
          </a:r>
          <a:endParaRPr lang="en-US" dirty="0"/>
        </a:p>
      </dgm:t>
    </dgm:pt>
    <dgm:pt modelId="{0AFE1F9A-FFD5-41D3-A9F8-C6F2FBBE8A05}" type="parTrans" cxnId="{4CF47233-2442-483B-980D-EFBAB57706FB}">
      <dgm:prSet/>
      <dgm:spPr/>
      <dgm:t>
        <a:bodyPr/>
        <a:lstStyle/>
        <a:p>
          <a:endParaRPr lang="en-US"/>
        </a:p>
      </dgm:t>
    </dgm:pt>
    <dgm:pt modelId="{7836A5B6-4435-4BF1-9314-E14C71421F3C}" type="sibTrans" cxnId="{4CF47233-2442-483B-980D-EFBAB57706FB}">
      <dgm:prSet/>
      <dgm:spPr/>
      <dgm:t>
        <a:bodyPr/>
        <a:lstStyle/>
        <a:p>
          <a:endParaRPr lang="en-US"/>
        </a:p>
      </dgm:t>
    </dgm:pt>
    <dgm:pt modelId="{C71781FB-3FDC-4DCF-8CF6-8171C990D4FD}">
      <dgm:prSet/>
      <dgm:spPr/>
      <dgm:t>
        <a:bodyPr/>
        <a:lstStyle/>
        <a:p>
          <a:r>
            <a:rPr lang="en-US" baseline="0" dirty="0"/>
            <a:t>Does it tell someone what you do?</a:t>
          </a:r>
          <a:endParaRPr lang="en-US" dirty="0"/>
        </a:p>
      </dgm:t>
    </dgm:pt>
    <dgm:pt modelId="{3BBFCD5A-7DBE-48C1-A189-3420DD02D28F}" type="parTrans" cxnId="{5CCADC72-5099-435D-AA91-E21BCA42CB49}">
      <dgm:prSet/>
      <dgm:spPr/>
      <dgm:t>
        <a:bodyPr/>
        <a:lstStyle/>
        <a:p>
          <a:endParaRPr lang="en-US"/>
        </a:p>
      </dgm:t>
    </dgm:pt>
    <dgm:pt modelId="{9FF13210-34E8-4217-BFDB-B6D1AF273209}" type="sibTrans" cxnId="{5CCADC72-5099-435D-AA91-E21BCA42CB49}">
      <dgm:prSet/>
      <dgm:spPr/>
      <dgm:t>
        <a:bodyPr/>
        <a:lstStyle/>
        <a:p>
          <a:endParaRPr lang="en-US"/>
        </a:p>
      </dgm:t>
    </dgm:pt>
    <dgm:pt modelId="{8D0A778C-1054-4B82-8926-62DDEE96E4CE}">
      <dgm:prSet/>
      <dgm:spPr/>
      <dgm:t>
        <a:bodyPr/>
        <a:lstStyle/>
        <a:p>
          <a:r>
            <a:rPr lang="en-US" baseline="0"/>
            <a:t>Your card should have the word Medicare somewhere on it</a:t>
          </a:r>
          <a:endParaRPr lang="en-US"/>
        </a:p>
      </dgm:t>
    </dgm:pt>
    <dgm:pt modelId="{6914C753-30F3-412F-BD6B-65C12D24BE1A}" type="parTrans" cxnId="{1458F24E-879D-4F8C-8157-55D96C4B6600}">
      <dgm:prSet/>
      <dgm:spPr/>
      <dgm:t>
        <a:bodyPr/>
        <a:lstStyle/>
        <a:p>
          <a:endParaRPr lang="en-US"/>
        </a:p>
      </dgm:t>
    </dgm:pt>
    <dgm:pt modelId="{C9F37255-89F4-48FD-B17D-B50C4FE1E131}" type="sibTrans" cxnId="{1458F24E-879D-4F8C-8157-55D96C4B6600}">
      <dgm:prSet/>
      <dgm:spPr/>
      <dgm:t>
        <a:bodyPr/>
        <a:lstStyle/>
        <a:p>
          <a:endParaRPr lang="en-US"/>
        </a:p>
      </dgm:t>
    </dgm:pt>
    <dgm:pt modelId="{F7C830E3-C8D8-40F4-A85F-0CB14310E628}">
      <dgm:prSet/>
      <dgm:spPr/>
      <dgm:t>
        <a:bodyPr/>
        <a:lstStyle/>
        <a:p>
          <a:r>
            <a:rPr lang="en-US" baseline="0" dirty="0"/>
            <a:t>If someone ask  you for a card…. Give them three</a:t>
          </a:r>
          <a:endParaRPr lang="en-US" dirty="0"/>
        </a:p>
      </dgm:t>
    </dgm:pt>
    <dgm:pt modelId="{419E74BD-47F1-4CE7-A604-A284949C43F6}" type="parTrans" cxnId="{2E2FB5EA-2D6B-45E1-9A67-3A4F500E5DFA}">
      <dgm:prSet/>
      <dgm:spPr/>
      <dgm:t>
        <a:bodyPr/>
        <a:lstStyle/>
        <a:p>
          <a:endParaRPr lang="en-US"/>
        </a:p>
      </dgm:t>
    </dgm:pt>
    <dgm:pt modelId="{48216E5F-DC4D-4B3C-8050-9235321D2D1F}" type="sibTrans" cxnId="{2E2FB5EA-2D6B-45E1-9A67-3A4F500E5DFA}">
      <dgm:prSet/>
      <dgm:spPr/>
      <dgm:t>
        <a:bodyPr/>
        <a:lstStyle/>
        <a:p>
          <a:endParaRPr lang="en-US"/>
        </a:p>
      </dgm:t>
    </dgm:pt>
    <dgm:pt modelId="{F1808977-5C08-4D94-8DFF-E344EED88C91}" type="pres">
      <dgm:prSet presAssocID="{857ECC90-19BE-4026-959A-05F0B3046E0C}" presName="linear" presStyleCnt="0">
        <dgm:presLayoutVars>
          <dgm:animLvl val="lvl"/>
          <dgm:resizeHandles val="exact"/>
        </dgm:presLayoutVars>
      </dgm:prSet>
      <dgm:spPr/>
    </dgm:pt>
    <dgm:pt modelId="{387EBD26-B0E7-4038-943A-70A3512A820D}" type="pres">
      <dgm:prSet presAssocID="{5594E146-6086-4C74-BCDE-5E7A171962B6}" presName="parentText" presStyleLbl="node1" presStyleIdx="0" presStyleCnt="4" custLinFactY="-47943" custLinFactNeighborX="-1063" custLinFactNeighborY="-100000">
        <dgm:presLayoutVars>
          <dgm:chMax val="0"/>
          <dgm:bulletEnabled val="1"/>
        </dgm:presLayoutVars>
      </dgm:prSet>
      <dgm:spPr/>
    </dgm:pt>
    <dgm:pt modelId="{E3975982-EB75-45E0-9FB7-A2E0498F1C44}" type="pres">
      <dgm:prSet presAssocID="{7836A5B6-4435-4BF1-9314-E14C71421F3C}" presName="spacer" presStyleCnt="0"/>
      <dgm:spPr/>
    </dgm:pt>
    <dgm:pt modelId="{46ED052F-7AE1-4E76-B98B-EE7ED72E0EB5}" type="pres">
      <dgm:prSet presAssocID="{C71781FB-3FDC-4DCF-8CF6-8171C990D4FD}" presName="parentText" presStyleLbl="node1" presStyleIdx="1" presStyleCnt="4" custLinFactY="-51167" custLinFactNeighborX="162" custLinFactNeighborY="-100000">
        <dgm:presLayoutVars>
          <dgm:chMax val="0"/>
          <dgm:bulletEnabled val="1"/>
        </dgm:presLayoutVars>
      </dgm:prSet>
      <dgm:spPr/>
    </dgm:pt>
    <dgm:pt modelId="{3058DD6C-56B5-4A1A-A9E1-6F2B02011FA9}" type="pres">
      <dgm:prSet presAssocID="{9FF13210-34E8-4217-BFDB-B6D1AF273209}" presName="spacer" presStyleCnt="0"/>
      <dgm:spPr/>
    </dgm:pt>
    <dgm:pt modelId="{FDDEC589-9FF2-4FC2-979E-D584E21B3623}" type="pres">
      <dgm:prSet presAssocID="{8D0A778C-1054-4B82-8926-62DDEE96E4CE}" presName="parentText" presStyleLbl="node1" presStyleIdx="2" presStyleCnt="4" custLinFactY="-53810" custLinFactNeighborX="-131" custLinFactNeighborY="-100000">
        <dgm:presLayoutVars>
          <dgm:chMax val="0"/>
          <dgm:bulletEnabled val="1"/>
        </dgm:presLayoutVars>
      </dgm:prSet>
      <dgm:spPr/>
    </dgm:pt>
    <dgm:pt modelId="{E4D95F8B-8CDF-4BCE-AE3D-CF669366EE85}" type="pres">
      <dgm:prSet presAssocID="{C9F37255-89F4-48FD-B17D-B50C4FE1E131}" presName="spacer" presStyleCnt="0"/>
      <dgm:spPr/>
    </dgm:pt>
    <dgm:pt modelId="{CF2B0C42-B3A1-4D4F-81A9-34BEC4702755}" type="pres">
      <dgm:prSet presAssocID="{F7C830E3-C8D8-40F4-A85F-0CB14310E628}" presName="parentText" presStyleLbl="node1" presStyleIdx="3" presStyleCnt="4" custLinFactY="-58256" custLinFactNeighborX="1068" custLinFactNeighborY="-100000">
        <dgm:presLayoutVars>
          <dgm:chMax val="0"/>
          <dgm:bulletEnabled val="1"/>
        </dgm:presLayoutVars>
      </dgm:prSet>
      <dgm:spPr/>
    </dgm:pt>
  </dgm:ptLst>
  <dgm:cxnLst>
    <dgm:cxn modelId="{725CCF2E-3B9F-40ED-9C59-8F316D50A3AA}" type="presOf" srcId="{F7C830E3-C8D8-40F4-A85F-0CB14310E628}" destId="{CF2B0C42-B3A1-4D4F-81A9-34BEC4702755}" srcOrd="0" destOrd="0" presId="urn:microsoft.com/office/officeart/2005/8/layout/vList2"/>
    <dgm:cxn modelId="{4CF47233-2442-483B-980D-EFBAB57706FB}" srcId="{857ECC90-19BE-4026-959A-05F0B3046E0C}" destId="{5594E146-6086-4C74-BCDE-5E7A171962B6}" srcOrd="0" destOrd="0" parTransId="{0AFE1F9A-FFD5-41D3-A9F8-C6F2FBBE8A05}" sibTransId="{7836A5B6-4435-4BF1-9314-E14C71421F3C}"/>
    <dgm:cxn modelId="{FFEC0A42-8F70-4C5E-8EA4-481B5373ED2C}" type="presOf" srcId="{857ECC90-19BE-4026-959A-05F0B3046E0C}" destId="{F1808977-5C08-4D94-8DFF-E344EED88C91}" srcOrd="0" destOrd="0" presId="urn:microsoft.com/office/officeart/2005/8/layout/vList2"/>
    <dgm:cxn modelId="{CB3AFD6C-8D8A-4D02-9C9F-4C0950CE8F9B}" type="presOf" srcId="{8D0A778C-1054-4B82-8926-62DDEE96E4CE}" destId="{FDDEC589-9FF2-4FC2-979E-D584E21B3623}" srcOrd="0" destOrd="0" presId="urn:microsoft.com/office/officeart/2005/8/layout/vList2"/>
    <dgm:cxn modelId="{1458F24E-879D-4F8C-8157-55D96C4B6600}" srcId="{857ECC90-19BE-4026-959A-05F0B3046E0C}" destId="{8D0A778C-1054-4B82-8926-62DDEE96E4CE}" srcOrd="2" destOrd="0" parTransId="{6914C753-30F3-412F-BD6B-65C12D24BE1A}" sibTransId="{C9F37255-89F4-48FD-B17D-B50C4FE1E131}"/>
    <dgm:cxn modelId="{5CCADC72-5099-435D-AA91-E21BCA42CB49}" srcId="{857ECC90-19BE-4026-959A-05F0B3046E0C}" destId="{C71781FB-3FDC-4DCF-8CF6-8171C990D4FD}" srcOrd="1" destOrd="0" parTransId="{3BBFCD5A-7DBE-48C1-A189-3420DD02D28F}" sibTransId="{9FF13210-34E8-4217-BFDB-B6D1AF273209}"/>
    <dgm:cxn modelId="{B61D5B54-46A4-4BBA-A8CE-679B1C1E2A36}" type="presOf" srcId="{C71781FB-3FDC-4DCF-8CF6-8171C990D4FD}" destId="{46ED052F-7AE1-4E76-B98B-EE7ED72E0EB5}" srcOrd="0" destOrd="0" presId="urn:microsoft.com/office/officeart/2005/8/layout/vList2"/>
    <dgm:cxn modelId="{6304D39C-F4FA-4FCC-AF9F-51BD1099AEC7}" type="presOf" srcId="{5594E146-6086-4C74-BCDE-5E7A171962B6}" destId="{387EBD26-B0E7-4038-943A-70A3512A820D}" srcOrd="0" destOrd="0" presId="urn:microsoft.com/office/officeart/2005/8/layout/vList2"/>
    <dgm:cxn modelId="{2E2FB5EA-2D6B-45E1-9A67-3A4F500E5DFA}" srcId="{857ECC90-19BE-4026-959A-05F0B3046E0C}" destId="{F7C830E3-C8D8-40F4-A85F-0CB14310E628}" srcOrd="3" destOrd="0" parTransId="{419E74BD-47F1-4CE7-A604-A284949C43F6}" sibTransId="{48216E5F-DC4D-4B3C-8050-9235321D2D1F}"/>
    <dgm:cxn modelId="{4D3E6A2C-FDFB-4C4C-968E-818D4982FE7E}" type="presParOf" srcId="{F1808977-5C08-4D94-8DFF-E344EED88C91}" destId="{387EBD26-B0E7-4038-943A-70A3512A820D}" srcOrd="0" destOrd="0" presId="urn:microsoft.com/office/officeart/2005/8/layout/vList2"/>
    <dgm:cxn modelId="{FB09955A-95CF-41CB-A147-586DB4571B8E}" type="presParOf" srcId="{F1808977-5C08-4D94-8DFF-E344EED88C91}" destId="{E3975982-EB75-45E0-9FB7-A2E0498F1C44}" srcOrd="1" destOrd="0" presId="urn:microsoft.com/office/officeart/2005/8/layout/vList2"/>
    <dgm:cxn modelId="{3796BB26-CAFC-4D6F-BD69-29A3A6AAA156}" type="presParOf" srcId="{F1808977-5C08-4D94-8DFF-E344EED88C91}" destId="{46ED052F-7AE1-4E76-B98B-EE7ED72E0EB5}" srcOrd="2" destOrd="0" presId="urn:microsoft.com/office/officeart/2005/8/layout/vList2"/>
    <dgm:cxn modelId="{BF6BE6DE-D1F1-4D0D-BBC0-17A4F71C2194}" type="presParOf" srcId="{F1808977-5C08-4D94-8DFF-E344EED88C91}" destId="{3058DD6C-56B5-4A1A-A9E1-6F2B02011FA9}" srcOrd="3" destOrd="0" presId="urn:microsoft.com/office/officeart/2005/8/layout/vList2"/>
    <dgm:cxn modelId="{327395E9-817F-4DB9-8008-9EF3CAD79B3C}" type="presParOf" srcId="{F1808977-5C08-4D94-8DFF-E344EED88C91}" destId="{FDDEC589-9FF2-4FC2-979E-D584E21B3623}" srcOrd="4" destOrd="0" presId="urn:microsoft.com/office/officeart/2005/8/layout/vList2"/>
    <dgm:cxn modelId="{F04470B6-E0A6-4D77-AB13-DDD3F578981D}" type="presParOf" srcId="{F1808977-5C08-4D94-8DFF-E344EED88C91}" destId="{E4D95F8B-8CDF-4BCE-AE3D-CF669366EE85}" srcOrd="5" destOrd="0" presId="urn:microsoft.com/office/officeart/2005/8/layout/vList2"/>
    <dgm:cxn modelId="{2C8821CE-B3E8-435E-9E2C-1FE5863F3584}" type="presParOf" srcId="{F1808977-5C08-4D94-8DFF-E344EED88C91}" destId="{CF2B0C42-B3A1-4D4F-81A9-34BEC470275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5EDBF-0DE2-4541-8B37-5BD333CD6517}">
      <dsp:nvSpPr>
        <dsp:cNvPr id="0" name=""/>
        <dsp:cNvSpPr/>
      </dsp:nvSpPr>
      <dsp:spPr>
        <a:xfrm>
          <a:off x="1253" y="167647"/>
          <a:ext cx="4399802" cy="2793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90F3C-6948-4795-9395-F6364F442140}">
      <dsp:nvSpPr>
        <dsp:cNvPr id="0" name=""/>
        <dsp:cNvSpPr/>
      </dsp:nvSpPr>
      <dsp:spPr>
        <a:xfrm>
          <a:off x="490120" y="632070"/>
          <a:ext cx="4399802" cy="2793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baseline="0" dirty="0"/>
            <a:t>There is no Right Way or Wrong Way !!</a:t>
          </a:r>
          <a:endParaRPr lang="en-US" sz="5300" kern="1200" dirty="0"/>
        </a:p>
      </dsp:txBody>
      <dsp:txXfrm>
        <a:off x="571950" y="713900"/>
        <a:ext cx="4236142" cy="2630214"/>
      </dsp:txXfrm>
    </dsp:sp>
    <dsp:sp modelId="{ED5BB892-0F58-4DDE-99FB-E961AA10FE5E}">
      <dsp:nvSpPr>
        <dsp:cNvPr id="0" name=""/>
        <dsp:cNvSpPr/>
      </dsp:nvSpPr>
      <dsp:spPr>
        <a:xfrm>
          <a:off x="5378789" y="167647"/>
          <a:ext cx="4399802" cy="2793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7986E-E24C-4512-AA31-2EF9D67A3C45}">
      <dsp:nvSpPr>
        <dsp:cNvPr id="0" name=""/>
        <dsp:cNvSpPr/>
      </dsp:nvSpPr>
      <dsp:spPr>
        <a:xfrm>
          <a:off x="5867656" y="632070"/>
          <a:ext cx="4399802" cy="2793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baseline="0"/>
            <a:t>It’s YOUR Way</a:t>
          </a:r>
          <a:endParaRPr lang="en-US" sz="5300" kern="1200"/>
        </a:p>
      </dsp:txBody>
      <dsp:txXfrm>
        <a:off x="5949486" y="713900"/>
        <a:ext cx="4236142" cy="26302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4DAA1-F8CD-47DE-B1A2-4F0EDE96D32F}">
      <dsp:nvSpPr>
        <dsp:cNvPr id="0" name=""/>
        <dsp:cNvSpPr/>
      </dsp:nvSpPr>
      <dsp:spPr>
        <a:xfrm>
          <a:off x="0" y="4352"/>
          <a:ext cx="5816750" cy="9270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2EC35D-CD95-44F2-8DDA-27932DD5C4F7}">
      <dsp:nvSpPr>
        <dsp:cNvPr id="0" name=""/>
        <dsp:cNvSpPr/>
      </dsp:nvSpPr>
      <dsp:spPr>
        <a:xfrm>
          <a:off x="280435" y="212940"/>
          <a:ext cx="509883" cy="5098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52E8D-C660-4BB2-9ECC-FFC199E73E2B}">
      <dsp:nvSpPr>
        <dsp:cNvPr id="0" name=""/>
        <dsp:cNvSpPr/>
      </dsp:nvSpPr>
      <dsp:spPr>
        <a:xfrm>
          <a:off x="1070754" y="4352"/>
          <a:ext cx="4745995" cy="92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14" tIns="98114" rIns="98114" bIns="981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Get a Budget</a:t>
          </a:r>
          <a:endParaRPr lang="en-US" sz="1900" kern="1200"/>
        </a:p>
      </dsp:txBody>
      <dsp:txXfrm>
        <a:off x="1070754" y="4352"/>
        <a:ext cx="4745995" cy="927060"/>
      </dsp:txXfrm>
    </dsp:sp>
    <dsp:sp modelId="{4FEF886B-C857-493A-A627-E7ED02F72718}">
      <dsp:nvSpPr>
        <dsp:cNvPr id="0" name=""/>
        <dsp:cNvSpPr/>
      </dsp:nvSpPr>
      <dsp:spPr>
        <a:xfrm>
          <a:off x="0" y="1163177"/>
          <a:ext cx="5816750" cy="9270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6E72FE-0A1C-4FD2-B241-C675C15BE45B}">
      <dsp:nvSpPr>
        <dsp:cNvPr id="0" name=""/>
        <dsp:cNvSpPr/>
      </dsp:nvSpPr>
      <dsp:spPr>
        <a:xfrm>
          <a:off x="280435" y="1371766"/>
          <a:ext cx="509883" cy="5098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D9C07-0B1D-41EC-9D33-C62BDC3801C7}">
      <dsp:nvSpPr>
        <dsp:cNvPr id="0" name=""/>
        <dsp:cNvSpPr/>
      </dsp:nvSpPr>
      <dsp:spPr>
        <a:xfrm>
          <a:off x="1070754" y="1163177"/>
          <a:ext cx="4745995" cy="92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14" tIns="98114" rIns="98114" bIns="981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How much to spend on:</a:t>
          </a:r>
          <a:endParaRPr lang="en-US" sz="1900" kern="1200"/>
        </a:p>
      </dsp:txBody>
      <dsp:txXfrm>
        <a:off x="1070754" y="1163177"/>
        <a:ext cx="4745995" cy="927060"/>
      </dsp:txXfrm>
    </dsp:sp>
    <dsp:sp modelId="{972B5F01-B9DB-4362-85EA-2EFED4D2A75D}">
      <dsp:nvSpPr>
        <dsp:cNvPr id="0" name=""/>
        <dsp:cNvSpPr/>
      </dsp:nvSpPr>
      <dsp:spPr>
        <a:xfrm>
          <a:off x="0" y="2322002"/>
          <a:ext cx="5816750" cy="9270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164C8-688A-495A-823E-F5D8C0CD2A88}">
      <dsp:nvSpPr>
        <dsp:cNvPr id="0" name=""/>
        <dsp:cNvSpPr/>
      </dsp:nvSpPr>
      <dsp:spPr>
        <a:xfrm>
          <a:off x="280435" y="2530591"/>
          <a:ext cx="509883" cy="5098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631613-E5B5-4EB7-A7C0-D831DC9CE0B2}">
      <dsp:nvSpPr>
        <dsp:cNvPr id="0" name=""/>
        <dsp:cNvSpPr/>
      </dsp:nvSpPr>
      <dsp:spPr>
        <a:xfrm>
          <a:off x="1070754" y="2322002"/>
          <a:ext cx="4745995" cy="92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14" tIns="98114" rIns="98114" bIns="981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Advertising</a:t>
          </a:r>
          <a:endParaRPr lang="en-US" sz="1900" kern="1200"/>
        </a:p>
      </dsp:txBody>
      <dsp:txXfrm>
        <a:off x="1070754" y="2322002"/>
        <a:ext cx="4745995" cy="927060"/>
      </dsp:txXfrm>
    </dsp:sp>
    <dsp:sp modelId="{3EE4118E-4DE2-45FA-AF6B-DA2A4CB1E551}">
      <dsp:nvSpPr>
        <dsp:cNvPr id="0" name=""/>
        <dsp:cNvSpPr/>
      </dsp:nvSpPr>
      <dsp:spPr>
        <a:xfrm>
          <a:off x="0" y="3480828"/>
          <a:ext cx="5816750" cy="9270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A83F0-4ECB-49B7-9027-B2E8D8BB5863}">
      <dsp:nvSpPr>
        <dsp:cNvPr id="0" name=""/>
        <dsp:cNvSpPr/>
      </dsp:nvSpPr>
      <dsp:spPr>
        <a:xfrm>
          <a:off x="280435" y="3689416"/>
          <a:ext cx="509883" cy="5098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1EE53-5482-4EB2-B67E-CF0D023F2C4D}">
      <dsp:nvSpPr>
        <dsp:cNvPr id="0" name=""/>
        <dsp:cNvSpPr/>
      </dsp:nvSpPr>
      <dsp:spPr>
        <a:xfrm>
          <a:off x="1070754" y="3480828"/>
          <a:ext cx="4745995" cy="92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14" tIns="98114" rIns="98114" bIns="981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Marketing – Promotional Items</a:t>
          </a:r>
          <a:endParaRPr lang="en-US" sz="1900" kern="1200"/>
        </a:p>
      </dsp:txBody>
      <dsp:txXfrm>
        <a:off x="1070754" y="3480828"/>
        <a:ext cx="4745995" cy="927060"/>
      </dsp:txXfrm>
    </dsp:sp>
    <dsp:sp modelId="{842B28D9-32E3-49C9-BC15-F60FA62237E2}">
      <dsp:nvSpPr>
        <dsp:cNvPr id="0" name=""/>
        <dsp:cNvSpPr/>
      </dsp:nvSpPr>
      <dsp:spPr>
        <a:xfrm>
          <a:off x="0" y="4639653"/>
          <a:ext cx="5816750" cy="9270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9FFEC-4656-4C12-BF6D-4042EAF9D657}">
      <dsp:nvSpPr>
        <dsp:cNvPr id="0" name=""/>
        <dsp:cNvSpPr/>
      </dsp:nvSpPr>
      <dsp:spPr>
        <a:xfrm>
          <a:off x="280435" y="4848241"/>
          <a:ext cx="509883" cy="50988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055CAE-D9F9-478A-8B9F-99660EC9EB79}">
      <dsp:nvSpPr>
        <dsp:cNvPr id="0" name=""/>
        <dsp:cNvSpPr/>
      </dsp:nvSpPr>
      <dsp:spPr>
        <a:xfrm>
          <a:off x="1070754" y="4639653"/>
          <a:ext cx="4745995" cy="92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14" tIns="98114" rIns="98114" bIns="981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Technology and Social Media</a:t>
          </a:r>
          <a:endParaRPr lang="en-US" sz="1900" kern="1200"/>
        </a:p>
      </dsp:txBody>
      <dsp:txXfrm>
        <a:off x="1070754" y="4639653"/>
        <a:ext cx="4745995" cy="9270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EBD26-B0E7-4038-943A-70A3512A820D}">
      <dsp:nvSpPr>
        <dsp:cNvPr id="0" name=""/>
        <dsp:cNvSpPr/>
      </dsp:nvSpPr>
      <dsp:spPr>
        <a:xfrm>
          <a:off x="0" y="40539"/>
          <a:ext cx="5816750" cy="1198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0" dirty="0"/>
            <a:t>What does your Business Card say about you?</a:t>
          </a:r>
          <a:endParaRPr lang="en-US" sz="3200" kern="1200" dirty="0"/>
        </a:p>
      </dsp:txBody>
      <dsp:txXfrm>
        <a:off x="58485" y="99024"/>
        <a:ext cx="5699780" cy="1081110"/>
      </dsp:txXfrm>
    </dsp:sp>
    <dsp:sp modelId="{46ED052F-7AE1-4E76-B98B-EE7ED72E0EB5}">
      <dsp:nvSpPr>
        <dsp:cNvPr id="0" name=""/>
        <dsp:cNvSpPr/>
      </dsp:nvSpPr>
      <dsp:spPr>
        <a:xfrm>
          <a:off x="0" y="1292153"/>
          <a:ext cx="5816750" cy="1198080"/>
        </a:xfrm>
        <a:prstGeom prst="roundRect">
          <a:avLst/>
        </a:prstGeom>
        <a:solidFill>
          <a:schemeClr val="accent2">
            <a:hueOff val="494662"/>
            <a:satOff val="-2393"/>
            <a:lumOff val="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0" dirty="0"/>
            <a:t>Does it tell someone what you do?</a:t>
          </a:r>
          <a:endParaRPr lang="en-US" sz="3200" kern="1200" dirty="0"/>
        </a:p>
      </dsp:txBody>
      <dsp:txXfrm>
        <a:off x="58485" y="1350638"/>
        <a:ext cx="5699780" cy="1081110"/>
      </dsp:txXfrm>
    </dsp:sp>
    <dsp:sp modelId="{FDDEC589-9FF2-4FC2-979E-D584E21B3623}">
      <dsp:nvSpPr>
        <dsp:cNvPr id="0" name=""/>
        <dsp:cNvSpPr/>
      </dsp:nvSpPr>
      <dsp:spPr>
        <a:xfrm>
          <a:off x="0" y="2550728"/>
          <a:ext cx="5816750" cy="1198080"/>
        </a:xfrm>
        <a:prstGeom prst="roundRect">
          <a:avLst/>
        </a:prstGeom>
        <a:solidFill>
          <a:schemeClr val="accent2">
            <a:hueOff val="989323"/>
            <a:satOff val="-4786"/>
            <a:lumOff val="9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0"/>
            <a:t>Your card should have the word Medicare somewhere on it</a:t>
          </a:r>
          <a:endParaRPr lang="en-US" sz="3200" kern="1200"/>
        </a:p>
      </dsp:txBody>
      <dsp:txXfrm>
        <a:off x="58485" y="2609213"/>
        <a:ext cx="5699780" cy="1081110"/>
      </dsp:txXfrm>
    </dsp:sp>
    <dsp:sp modelId="{CF2B0C42-B3A1-4D4F-81A9-34BEC4702755}">
      <dsp:nvSpPr>
        <dsp:cNvPr id="0" name=""/>
        <dsp:cNvSpPr/>
      </dsp:nvSpPr>
      <dsp:spPr>
        <a:xfrm>
          <a:off x="0" y="3787701"/>
          <a:ext cx="5816750" cy="1198080"/>
        </a:xfrm>
        <a:prstGeom prst="roundRect">
          <a:avLst/>
        </a:prstGeom>
        <a:solidFill>
          <a:schemeClr val="accent2">
            <a:hueOff val="1483985"/>
            <a:satOff val="-7179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0" dirty="0"/>
            <a:t>If someone ask  you for a card…. Give them three</a:t>
          </a:r>
          <a:endParaRPr lang="en-US" sz="3200" kern="1200" dirty="0"/>
        </a:p>
      </dsp:txBody>
      <dsp:txXfrm>
        <a:off x="58485" y="3846186"/>
        <a:ext cx="5699780" cy="1081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9/13/2021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3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1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9/13/2021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9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9/13/2021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786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9/13/2021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4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9/13/2021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025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9/13/2021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03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79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9/13/2021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253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9/13/2021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005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9/13/2021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5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.nielsen.com/site/documents/NielsenTrustinAdvertisingGlobalReportApril2012.pdf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4imprint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CDBEB-7F1A-4E5F-8520-BF8AB02C2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4" b="64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39A43-67DA-400D-9BE4-0F730B446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3681454"/>
            <a:ext cx="10268712" cy="1550896"/>
          </a:xfrm>
        </p:spPr>
        <p:txBody>
          <a:bodyPr anchor="b">
            <a:normAutofit/>
          </a:bodyPr>
          <a:lstStyle/>
          <a:p>
            <a:r>
              <a:rPr lang="en-US" sz="6800" dirty="0">
                <a:solidFill>
                  <a:srgbClr val="FFFFFF"/>
                </a:solidFill>
              </a:rPr>
              <a:t>I sell Medicare Now What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4DF19F-44E1-425F-B8CB-9458A362C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5406886"/>
            <a:ext cx="10268712" cy="628153"/>
          </a:xfrm>
        </p:spPr>
        <p:txBody>
          <a:bodyPr anchor="t">
            <a:normAutofit/>
          </a:bodyPr>
          <a:lstStyle/>
          <a:p>
            <a:r>
              <a:rPr lang="en-US" dirty="0"/>
              <a:t>How to Get ‘</a:t>
            </a:r>
            <a:r>
              <a:rPr lang="en-US" dirty="0" err="1"/>
              <a:t>Em</a:t>
            </a:r>
            <a:r>
              <a:rPr lang="en-US" dirty="0"/>
              <a:t>--- Love ‘</a:t>
            </a:r>
            <a:r>
              <a:rPr lang="en-US" dirty="0" err="1"/>
              <a:t>Em</a:t>
            </a:r>
            <a:r>
              <a:rPr lang="en-US" dirty="0"/>
              <a:t> and Keep ‘</a:t>
            </a:r>
            <a:r>
              <a:rPr lang="en-US" dirty="0" err="1"/>
              <a:t>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9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761583-5A2F-4646-9329-E592FF80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1" y="1240403"/>
            <a:ext cx="5943600" cy="29419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100">
                <a:solidFill>
                  <a:schemeClr val="tx1"/>
                </a:solidFill>
              </a:rPr>
              <a:t>Is all about Referrals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2EC775-C199-4525-9AAA-A7B41C293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3872"/>
          <a:stretch/>
        </p:blipFill>
        <p:spPr>
          <a:xfrm>
            <a:off x="7533136" y="646441"/>
            <a:ext cx="4658863" cy="39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70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0E48-BF93-4AC7-8021-13D0A48A6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Referral Partners and </a:t>
            </a:r>
            <a:br>
              <a:rPr lang="en-US" dirty="0"/>
            </a:br>
            <a:r>
              <a:rPr lang="en-US" dirty="0"/>
              <a:t>Lead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A455D-9F8D-4DE9-9DEE-86DA212DE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10268712" cy="1700784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14400" dirty="0"/>
              <a:t>Referral Partner</a:t>
            </a:r>
          </a:p>
          <a:p>
            <a:r>
              <a:rPr lang="en-US" sz="14400" dirty="0"/>
              <a:t>“Someone or group who has a continuous flow of  Medicare eligible beneficiaries and refers those people to you”</a:t>
            </a:r>
          </a:p>
          <a:p>
            <a:endParaRPr lang="en-US" sz="14400" dirty="0"/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F76D3D-2FF5-4F15-A624-D07B4002C69F}"/>
              </a:ext>
            </a:extLst>
          </p:cNvPr>
          <p:cNvSpPr txBox="1"/>
          <p:nvPr/>
        </p:nvSpPr>
        <p:spPr>
          <a:xfrm>
            <a:off x="1053084" y="4562060"/>
            <a:ext cx="10085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Lead Resource</a:t>
            </a:r>
          </a:p>
          <a:p>
            <a:r>
              <a:rPr lang="en-US" sz="3600" dirty="0"/>
              <a:t>“Someone or group who may know someone Medicare Eligible and gives them your name”</a:t>
            </a:r>
          </a:p>
        </p:txBody>
      </p:sp>
    </p:spTree>
    <p:extLst>
      <p:ext uri="{BB962C8B-B14F-4D97-AF65-F5344CB8AC3E}">
        <p14:creationId xmlns:p14="http://schemas.microsoft.com/office/powerpoint/2010/main" val="343765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3F6F-43D0-4AAF-B029-96F2EB39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A4B8-AED8-44A8-A8A1-7595239F5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271860"/>
            <a:ext cx="10268712" cy="434575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	</a:t>
            </a:r>
            <a:r>
              <a:rPr lang="en-US" sz="3200" dirty="0"/>
              <a:t>		Financial Planners				 </a:t>
            </a:r>
          </a:p>
          <a:p>
            <a:pPr algn="ctr"/>
            <a:r>
              <a:rPr lang="en-US" sz="3200" dirty="0"/>
              <a:t>Other Brokers/Agents</a:t>
            </a:r>
          </a:p>
          <a:p>
            <a:pPr algn="ctr"/>
            <a:r>
              <a:rPr lang="en-US" sz="3200" dirty="0"/>
              <a:t>Hairdresser, Manicurist </a:t>
            </a:r>
          </a:p>
          <a:p>
            <a:pPr algn="ctr"/>
            <a:r>
              <a:rPr lang="en-US" sz="3200" dirty="0"/>
              <a:t>Your Doctor, Your Dentist</a:t>
            </a:r>
          </a:p>
          <a:p>
            <a:pPr algn="ctr"/>
            <a:r>
              <a:rPr lang="en-US" sz="3200" dirty="0"/>
              <a:t>Your Family members</a:t>
            </a:r>
          </a:p>
          <a:p>
            <a:pPr algn="ctr"/>
            <a:r>
              <a:rPr lang="en-US" sz="3200" dirty="0"/>
              <a:t>Disability Attorney</a:t>
            </a:r>
          </a:p>
          <a:p>
            <a:pPr algn="ctr"/>
            <a:r>
              <a:rPr lang="en-US" sz="3200" dirty="0"/>
              <a:t>Networking Groups</a:t>
            </a:r>
          </a:p>
          <a:p>
            <a:pPr algn="ctr"/>
            <a:r>
              <a:rPr lang="en-US" sz="3200" dirty="0"/>
              <a:t>Buying Leads and/or carrier leads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8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3A7F-8DD9-452E-B91B-04419E17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Events</a:t>
            </a:r>
            <a:br>
              <a:rPr lang="en-US" dirty="0"/>
            </a:br>
            <a:r>
              <a:rPr lang="en-US" dirty="0"/>
              <a:t>Treat everyone the same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64563-8413-4802-89FD-39A193437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Turning 65</a:t>
            </a:r>
          </a:p>
          <a:p>
            <a:r>
              <a:rPr lang="en-US" dirty="0"/>
              <a:t>20 year old with kids – Has a Granny/</a:t>
            </a:r>
            <a:r>
              <a:rPr lang="en-US" dirty="0" err="1"/>
              <a:t>PaPa</a:t>
            </a:r>
            <a:endParaRPr lang="en-US" dirty="0"/>
          </a:p>
          <a:p>
            <a:r>
              <a:rPr lang="en-US" dirty="0"/>
              <a:t>40 year old with a grandchild – has 65 Year old parents</a:t>
            </a:r>
          </a:p>
          <a:p>
            <a:r>
              <a:rPr lang="en-US" dirty="0"/>
              <a:t>Ever been to a meeting where son/daughter were there OR they need to ask the children their thoughts?</a:t>
            </a:r>
          </a:p>
          <a:p>
            <a:r>
              <a:rPr lang="en-US" dirty="0"/>
              <a:t>HR people – not 65 eligible but can  you come to do a meeting</a:t>
            </a:r>
          </a:p>
          <a:p>
            <a:r>
              <a:rPr lang="en-US" dirty="0"/>
              <a:t>	Ask for the Employee Benefits Broker name</a:t>
            </a:r>
          </a:p>
          <a:p>
            <a:r>
              <a:rPr lang="en-US" dirty="0"/>
              <a:t>Have Candy – pinwheels – just get them to your booth</a:t>
            </a:r>
          </a:p>
        </p:txBody>
      </p:sp>
    </p:spTree>
    <p:extLst>
      <p:ext uri="{BB962C8B-B14F-4D97-AF65-F5344CB8AC3E}">
        <p14:creationId xmlns:p14="http://schemas.microsoft.com/office/powerpoint/2010/main" val="383024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F304C-C559-48D0-BA3B-7365C4534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7A00F0-ADB7-454C-87C0-B9FBF557F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7433" y="23549"/>
            <a:ext cx="4492148" cy="25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FCAC7-F02A-40E1-9808-5EC41AF98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9" y="3266003"/>
            <a:ext cx="12192000" cy="3274183"/>
          </a:xfrm>
        </p:spPr>
        <p:txBody>
          <a:bodyPr anchor="ctr">
            <a:normAutofit/>
          </a:bodyPr>
          <a:lstStyle/>
          <a:p>
            <a:r>
              <a:rPr lang="en-US" sz="4000" b="0" i="0" dirty="0">
                <a:effectLst/>
                <a:latin typeface="Apercu"/>
              </a:rPr>
              <a:t>A case study by Nielsen further shows that  </a:t>
            </a:r>
            <a:r>
              <a:rPr lang="en-US" sz="4000" b="0" i="0" u="none" strike="noStrike" dirty="0">
                <a:effectLst/>
                <a:latin typeface="Apercu"/>
                <a:hlinkClick r:id="rId3"/>
              </a:rPr>
              <a:t>92% of consumers</a:t>
            </a:r>
            <a:r>
              <a:rPr lang="en-US" sz="4000" b="0" i="0" dirty="0">
                <a:effectLst/>
                <a:latin typeface="Apercu"/>
              </a:rPr>
              <a:t> responded positively to recommendations from friends, than they do to TV ads.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56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B21A6-3C95-4804-86A9-F80853D8D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Organize your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367D8-C4DF-4088-8C7D-3BC61A9B3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Review sheets</a:t>
            </a:r>
          </a:p>
          <a:p>
            <a:r>
              <a:rPr lang="en-US" sz="4400" dirty="0"/>
              <a:t>Clear Project folders</a:t>
            </a:r>
          </a:p>
          <a:p>
            <a:r>
              <a:rPr lang="en-US" sz="4400" dirty="0"/>
              <a:t>Follow up system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4E765-C174-45BB-B388-634F068EB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966" y="2389875"/>
            <a:ext cx="3112733" cy="415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15B1-5D77-407D-A31F-8BBB82D4E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CRM– CRM---</a:t>
            </a:r>
            <a:r>
              <a:rPr lang="en-US" dirty="0" err="1"/>
              <a:t>CRm</a:t>
            </a:r>
            <a:r>
              <a:rPr lang="en-US" dirty="0"/>
              <a:t>---</a:t>
            </a:r>
            <a:r>
              <a:rPr lang="en-US" dirty="0" err="1"/>
              <a:t>crm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B76CF-8B59-4F2C-9B3B-CC55AB6C8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Customer Relationship Management System</a:t>
            </a:r>
          </a:p>
          <a:p>
            <a:r>
              <a:rPr lang="en-US" dirty="0" err="1"/>
              <a:t>ZoHo</a:t>
            </a:r>
            <a:endParaRPr lang="en-US" dirty="0"/>
          </a:p>
          <a:p>
            <a:r>
              <a:rPr lang="en-US" dirty="0"/>
              <a:t>Salesforce</a:t>
            </a:r>
          </a:p>
          <a:p>
            <a:r>
              <a:rPr lang="en-US" dirty="0"/>
              <a:t>HubSpot</a:t>
            </a:r>
          </a:p>
          <a:p>
            <a:r>
              <a:rPr lang="en-US" dirty="0"/>
              <a:t>Pipedrive</a:t>
            </a:r>
          </a:p>
          <a:p>
            <a:r>
              <a:rPr lang="en-US" dirty="0"/>
              <a:t>Nimble</a:t>
            </a:r>
          </a:p>
        </p:txBody>
      </p:sp>
    </p:spTree>
    <p:extLst>
      <p:ext uri="{BB962C8B-B14F-4D97-AF65-F5344CB8AC3E}">
        <p14:creationId xmlns:p14="http://schemas.microsoft.com/office/powerpoint/2010/main" val="2037781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6FA95-83D2-4F3B-97A6-B411071A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sz="5600"/>
              <a:t>Don’t put your eggs all in one basket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805A09-5B12-43D3-BB11-7F3BCA934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5869303" cy="3593592"/>
          </a:xfrm>
        </p:spPr>
        <p:txBody>
          <a:bodyPr>
            <a:normAutofit/>
          </a:bodyPr>
          <a:lstStyle/>
          <a:p>
            <a:r>
              <a:rPr lang="en-US" dirty="0"/>
              <a:t>Keep Applications in several places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Scan to CRM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Scan to secure server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Keep paper apps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Follow all guidelines on security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1FB667-1E55-4C5E-AC60-75A621E52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54" r="14358"/>
          <a:stretch/>
        </p:blipFill>
        <p:spPr>
          <a:xfrm>
            <a:off x="7537704" y="2264989"/>
            <a:ext cx="4654296" cy="459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27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D59306-9807-4F1F-AE73-9E570F11E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Track your commissions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4C2F22-BF44-4DB4-AD71-AA4D11D0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784143"/>
            <a:ext cx="5782586" cy="3433031"/>
          </a:xfrm>
        </p:spPr>
        <p:txBody>
          <a:bodyPr anchor="t">
            <a:normAutofit/>
          </a:bodyPr>
          <a:lstStyle/>
          <a:p>
            <a:r>
              <a:rPr lang="en-US" sz="4800" dirty="0"/>
              <a:t>Tracking your commissions should be a priority for your agency.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A29383-8499-472F-8927-F76E4041A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406" y="2784142"/>
            <a:ext cx="4683894" cy="34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46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876DC-857D-445E-A98B-648327DD5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Retention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13C207F6-1838-438C-B7F8-CF3AB1CE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743" y="2822712"/>
            <a:ext cx="2714149" cy="271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168E2-9D4C-4BA5-8C66-47E6423DC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660" y="2454965"/>
            <a:ext cx="8606236" cy="3982985"/>
          </a:xfrm>
        </p:spPr>
        <p:txBody>
          <a:bodyPr anchor="ctr">
            <a:normAutofit fontScale="85000" lnSpcReduction="20000"/>
          </a:bodyPr>
          <a:lstStyle/>
          <a:p>
            <a:pPr>
              <a:lnSpc>
                <a:spcPct val="91000"/>
              </a:lnSpc>
            </a:pPr>
            <a:r>
              <a:rPr lang="en-US" sz="3600" b="1" i="0" dirty="0">
                <a:effectLst/>
                <a:latin typeface="Merriweather" panose="00000500000000000000" pitchFamily="2" charset="0"/>
              </a:rPr>
              <a:t>It is 6 Times More Expensive to Win a New Customer than to Retain an Existing One</a:t>
            </a:r>
          </a:p>
          <a:p>
            <a:pPr>
              <a:lnSpc>
                <a:spcPct val="91000"/>
              </a:lnSpc>
            </a:pPr>
            <a:r>
              <a:rPr lang="en-US" sz="3600" b="0" i="0" dirty="0">
                <a:effectLst/>
                <a:latin typeface="Lato"/>
              </a:rPr>
              <a:t>If satisfied by the customer experience, 73% of consumers will recommend a brand to others</a:t>
            </a:r>
          </a:p>
          <a:p>
            <a:pPr>
              <a:lnSpc>
                <a:spcPct val="91000"/>
              </a:lnSpc>
            </a:pPr>
            <a:endParaRPr lang="en-US" sz="3600" dirty="0">
              <a:latin typeface="Lato"/>
            </a:endParaRPr>
          </a:p>
          <a:p>
            <a:pPr>
              <a:lnSpc>
                <a:spcPct val="91000"/>
              </a:lnSpc>
            </a:pPr>
            <a:r>
              <a:rPr lang="en-US" sz="3600" b="0" i="0" dirty="0">
                <a:effectLst/>
                <a:latin typeface="Apercu"/>
              </a:rPr>
              <a:t>If you’re unable to retain your customers; in other words, you churn and burn – you’ll be losing a lot of money.</a:t>
            </a:r>
            <a:endParaRPr lang="en-US" sz="3600" dirty="0"/>
          </a:p>
          <a:p>
            <a:pPr>
              <a:lnSpc>
                <a:spcPct val="91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5067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4FE7C-68D3-4AA2-98D7-2DE9BC65C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01B5C4-5265-4E79-B262-6B3E55483C5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60120" y="2587752"/>
          <a:ext cx="10268712" cy="3593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926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37031-161F-46ED-83F0-986DCDAB1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Know y our business		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5229CFF1-D1B1-47B2-A658-82D12F882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709" y="3021496"/>
            <a:ext cx="2584940" cy="25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9D677-F538-4626-AAE2-9FF0570CF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4" y="2336412"/>
            <a:ext cx="8587818" cy="3773547"/>
          </a:xfrm>
        </p:spPr>
        <p:txBody>
          <a:bodyPr anchor="ctr">
            <a:normAutofit/>
          </a:bodyPr>
          <a:lstStyle/>
          <a:p>
            <a:r>
              <a:rPr lang="en-US" sz="4800" dirty="0"/>
              <a:t>Know where you get leads/referrals  from</a:t>
            </a:r>
          </a:p>
          <a:p>
            <a:r>
              <a:rPr lang="en-US" sz="4800" dirty="0"/>
              <a:t>Know where they go and why</a:t>
            </a:r>
          </a:p>
        </p:txBody>
      </p:sp>
    </p:spTree>
    <p:extLst>
      <p:ext uri="{BB962C8B-B14F-4D97-AF65-F5344CB8AC3E}">
        <p14:creationId xmlns:p14="http://schemas.microsoft.com/office/powerpoint/2010/main" val="671147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4A655-98AE-436E-8BF5-578E62E86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242171"/>
            <a:ext cx="11519452" cy="63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8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F29187-6AF7-4A7A-B2E1-27598B12E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588"/>
            <a:ext cx="11360425" cy="60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4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EE9FC-3897-415C-87C2-99F34891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Greeting Card Ideas</a:t>
            </a:r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2B54A207-FE27-4B9B-947B-4586C8476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430" y="2835776"/>
            <a:ext cx="4087165" cy="292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B2905-5BB9-4DA8-AF98-CC5139CE7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269" y="2425700"/>
            <a:ext cx="6562563" cy="4114486"/>
          </a:xfrm>
        </p:spPr>
        <p:txBody>
          <a:bodyPr anchor="ctr">
            <a:normAutofit fontScale="92500" lnSpcReduction="10000"/>
          </a:bodyPr>
          <a:lstStyle/>
          <a:p>
            <a:pPr marL="514350" indent="-514350">
              <a:lnSpc>
                <a:spcPct val="91000"/>
              </a:lnSpc>
              <a:buAutoNum type="arabicPeriod"/>
            </a:pPr>
            <a:r>
              <a:rPr lang="en-US" sz="3200" b="1" i="0" dirty="0">
                <a:effectLst/>
                <a:latin typeface="inherit"/>
              </a:rPr>
              <a:t>Always  </a:t>
            </a:r>
            <a:r>
              <a:rPr lang="en-US" sz="3200" b="1" i="0" dirty="0" err="1">
                <a:effectLst/>
                <a:latin typeface="inherit"/>
              </a:rPr>
              <a:t>always</a:t>
            </a:r>
            <a:r>
              <a:rPr lang="en-US" sz="3200" b="1" i="0" dirty="0">
                <a:effectLst/>
                <a:latin typeface="inherit"/>
              </a:rPr>
              <a:t> put your business card in the cards </a:t>
            </a:r>
          </a:p>
          <a:p>
            <a:pPr marL="514350" indent="-514350">
              <a:lnSpc>
                <a:spcPct val="91000"/>
              </a:lnSpc>
              <a:buAutoNum type="arabicPeriod"/>
            </a:pPr>
            <a:r>
              <a:rPr lang="en-US" sz="3200" b="1" dirty="0">
                <a:latin typeface="inherit"/>
              </a:rPr>
              <a:t>Birthday cards</a:t>
            </a:r>
          </a:p>
          <a:p>
            <a:pPr marL="514350" indent="-514350">
              <a:lnSpc>
                <a:spcPct val="91000"/>
              </a:lnSpc>
              <a:buAutoNum type="arabicPeriod"/>
            </a:pPr>
            <a:r>
              <a:rPr lang="en-US" sz="3200" b="1" i="0" dirty="0">
                <a:effectLst/>
                <a:latin typeface="inherit"/>
              </a:rPr>
              <a:t>Retirement</a:t>
            </a:r>
          </a:p>
          <a:p>
            <a:pPr marL="514350" indent="-514350">
              <a:lnSpc>
                <a:spcPct val="91000"/>
              </a:lnSpc>
              <a:buAutoNum type="arabicPeriod"/>
            </a:pPr>
            <a:r>
              <a:rPr lang="en-US" sz="3200" b="1" dirty="0">
                <a:latin typeface="inherit"/>
              </a:rPr>
              <a:t>If they call you about an illness or claim –send get well card</a:t>
            </a:r>
          </a:p>
          <a:p>
            <a:pPr marL="514350" indent="-514350">
              <a:lnSpc>
                <a:spcPct val="91000"/>
              </a:lnSpc>
              <a:buAutoNum type="arabicPeriod"/>
            </a:pPr>
            <a:r>
              <a:rPr lang="en-US" sz="3200" b="1" i="0" dirty="0">
                <a:effectLst/>
                <a:latin typeface="inherit"/>
              </a:rPr>
              <a:t>Sympathy cards</a:t>
            </a:r>
          </a:p>
          <a:p>
            <a:pPr marL="514350" indent="-514350">
              <a:lnSpc>
                <a:spcPct val="91000"/>
              </a:lnSpc>
              <a:buAutoNum type="arabicPeriod"/>
            </a:pPr>
            <a:r>
              <a:rPr lang="en-US" sz="3200" b="1" dirty="0">
                <a:latin typeface="inherit"/>
              </a:rPr>
              <a:t>Colors – red, white blue </a:t>
            </a:r>
            <a:endParaRPr lang="en-US" sz="3200" b="1" i="0" dirty="0">
              <a:effectLst/>
              <a:latin typeface="var(--font-secondary)"/>
            </a:endParaRPr>
          </a:p>
          <a:p>
            <a:pPr>
              <a:lnSpc>
                <a:spcPct val="91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38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501E-B4A3-4E0D-AF22-E1ED243B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Build that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C37BE-2398-4526-968B-36917D00A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330300"/>
            <a:ext cx="10268712" cy="3688760"/>
          </a:xfrm>
        </p:spPr>
        <p:txBody>
          <a:bodyPr>
            <a:normAutofit/>
          </a:bodyPr>
          <a:lstStyle/>
          <a:p>
            <a:pPr algn="l"/>
            <a:r>
              <a:rPr lang="en-US" b="1" i="0" dirty="0">
                <a:effectLst/>
                <a:latin typeface="inherit"/>
              </a:rPr>
              <a:t>1. </a:t>
            </a:r>
            <a:r>
              <a:rPr lang="en-US" b="1" dirty="0">
                <a:latin typeface="inherit"/>
              </a:rPr>
              <a:t>Educate</a:t>
            </a:r>
            <a:r>
              <a:rPr lang="en-US" b="1" i="0" dirty="0">
                <a:effectLst/>
                <a:latin typeface="inherit"/>
              </a:rPr>
              <a:t> your customers  </a:t>
            </a:r>
            <a:endParaRPr lang="en-US" b="1" i="0" dirty="0">
              <a:effectLst/>
              <a:latin typeface="var(--font-secondary)"/>
            </a:endParaRPr>
          </a:p>
          <a:p>
            <a:pPr algn="l"/>
            <a:r>
              <a:rPr lang="en-US" b="0" i="0" dirty="0">
                <a:solidFill>
                  <a:srgbClr val="313135"/>
                </a:solidFill>
                <a:effectLst/>
                <a:latin typeface="Apercu"/>
              </a:rPr>
              <a:t>Sending email newsletters is still the #1 customer retention strategy that works.</a:t>
            </a:r>
          </a:p>
          <a:p>
            <a:pPr algn="l"/>
            <a:r>
              <a:rPr lang="en-US" b="0" i="0" dirty="0">
                <a:solidFill>
                  <a:srgbClr val="313135"/>
                </a:solidFill>
                <a:effectLst/>
                <a:latin typeface="Apercu"/>
              </a:rPr>
              <a:t>With the right application, email newsletter can help you </a:t>
            </a:r>
            <a:r>
              <a:rPr lang="en-US" dirty="0">
                <a:solidFill>
                  <a:srgbClr val="313135"/>
                </a:solidFill>
                <a:latin typeface="Apercu"/>
              </a:rPr>
              <a:t>educate</a:t>
            </a:r>
            <a:r>
              <a:rPr lang="en-US" b="0" i="0" dirty="0">
                <a:solidFill>
                  <a:srgbClr val="313135"/>
                </a:solidFill>
                <a:effectLst/>
                <a:latin typeface="Apercu"/>
              </a:rPr>
              <a:t> your customers – especially when you’re 85% focused on educating them with branded content.</a:t>
            </a:r>
          </a:p>
          <a:p>
            <a:r>
              <a:rPr lang="en-US" dirty="0">
                <a:solidFill>
                  <a:srgbClr val="313135"/>
                </a:solidFill>
                <a:latin typeface="Apercu"/>
              </a:rPr>
              <a:t>2. Branded Magazine</a:t>
            </a:r>
          </a:p>
          <a:p>
            <a:pPr algn="l"/>
            <a:endParaRPr lang="en-US" b="0" i="0" dirty="0">
              <a:solidFill>
                <a:srgbClr val="313135"/>
              </a:solidFill>
              <a:effectLst/>
              <a:latin typeface="Apercu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44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B0687-E4EE-4F7D-9ABD-0C47ED89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Educate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8C349-13B9-4237-857F-ABD54146B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894" y="2478421"/>
            <a:ext cx="10268712" cy="3593592"/>
          </a:xfrm>
        </p:spPr>
        <p:txBody>
          <a:bodyPr/>
          <a:lstStyle/>
          <a:p>
            <a:r>
              <a:rPr lang="en-US" dirty="0"/>
              <a:t>NAHU Resources</a:t>
            </a:r>
          </a:p>
          <a:p>
            <a:r>
              <a:rPr lang="en-US" dirty="0"/>
              <a:t>NAHU Broker to Broker B2B</a:t>
            </a:r>
          </a:p>
          <a:p>
            <a:r>
              <a:rPr lang="en-US" dirty="0"/>
              <a:t>Medicare Certification</a:t>
            </a:r>
          </a:p>
          <a:p>
            <a:r>
              <a:rPr lang="en-US" dirty="0"/>
              <a:t>NAHU Flyers</a:t>
            </a:r>
          </a:p>
          <a:p>
            <a:r>
              <a:rPr lang="en-US" dirty="0"/>
              <a:t>NAHU Medicare Portal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89698803-EF5A-4D91-8EB4-A697AEC7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95" y="2927281"/>
            <a:ext cx="5232330" cy="23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215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914507-9E69-43C3-9D4D-F570562BB664}"/>
              </a:ext>
            </a:extLst>
          </p:cNvPr>
          <p:cNvSpPr txBox="1"/>
          <p:nvPr/>
        </p:nvSpPr>
        <p:spPr>
          <a:xfrm>
            <a:off x="631596" y="409952"/>
            <a:ext cx="11274458" cy="5469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3363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Customer retention rate formula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3363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Calculate customer retention rate with this formula: [(E-N)/S] x 100 = CRR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b="1" dirty="0">
                <a:solidFill>
                  <a:srgbClr val="03363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 with the number of customers at the end of the time period (E)</a:t>
            </a:r>
            <a:endParaRPr lang="en-US" sz="2400" dirty="0">
              <a:solidFill>
                <a:srgbClr val="03363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749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you’re measuring retention for the calendar year, E is the number of customers you have on December 31.</a:t>
            </a:r>
          </a:p>
          <a:p>
            <a:pPr marL="45720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2400" b="1" dirty="0">
                <a:solidFill>
                  <a:srgbClr val="03363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Subtract the number of new customers gained within the time period (N)</a:t>
            </a:r>
            <a:endParaRPr lang="en-US" sz="2400" dirty="0">
              <a:solidFill>
                <a:srgbClr val="03363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749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Remember, you don’t want new customers throwing off your data, so subtract all customers you acquired in the past year from E.</a:t>
            </a:r>
          </a:p>
          <a:p>
            <a:pPr marL="45720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2400" b="1" dirty="0">
                <a:solidFill>
                  <a:srgbClr val="03363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the result by the number of customers at the beginning of the time period (S)</a:t>
            </a:r>
            <a:endParaRPr lang="en-US" sz="2400" dirty="0">
              <a:solidFill>
                <a:srgbClr val="03363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749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this case, S would be the number of customers on January 1 of the previous year.</a:t>
            </a:r>
          </a:p>
          <a:p>
            <a:pPr marL="45720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2400" b="1" dirty="0">
                <a:solidFill>
                  <a:srgbClr val="03363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Multiply by 100</a:t>
            </a:r>
            <a:endParaRPr lang="en-US" sz="2400" dirty="0">
              <a:solidFill>
                <a:srgbClr val="03363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1749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result is a percentage. Say a company had 100 customers at the start of the period (S), ended the period with 100 customers (E), and added 10 customers over the period (N). They would have a customer retention rate of 90 percent: [(100-10)/100] x 100 = 90 percent.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88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67937-6866-4A14-AB5B-7A484510A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640080"/>
            <a:ext cx="4500737" cy="2194560"/>
          </a:xfrm>
        </p:spPr>
        <p:txBody>
          <a:bodyPr>
            <a:normAutofit/>
          </a:bodyPr>
          <a:lstStyle/>
          <a:p>
            <a:r>
              <a:rPr lang="en-US" sz="6100"/>
              <a:t>Succession </a:t>
            </a:r>
            <a:r>
              <a:rPr lang="en-US" sz="6100" err="1"/>
              <a:t>PLanning</a:t>
            </a:r>
            <a:endParaRPr lang="en-US" sz="6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9B0E-AAB1-4D75-9181-B97BC85C1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916936"/>
            <a:ext cx="4500737" cy="3264408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HAVE ONE!!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A5893-45CE-4D62-8DCC-C442E2627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822" y="2098382"/>
            <a:ext cx="4795019" cy="266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55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F6A39-5EE3-4FAA-BD36-A7E89A8CC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Reads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1CAAA-135E-44CA-B186-94EA74C64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101 Grassroots Marketing Tips and Tricks: Rebecca Davis</a:t>
            </a:r>
          </a:p>
          <a:p>
            <a:r>
              <a:rPr lang="en-US" dirty="0"/>
              <a:t>In Case you get hit by a bus  - Abby Schneiderman</a:t>
            </a:r>
          </a:p>
          <a:p>
            <a:r>
              <a:rPr lang="en-US" dirty="0"/>
              <a:t>101 Medicare Mistakes- Danielle Kunkle Roberts (NAHU Member)</a:t>
            </a:r>
          </a:p>
        </p:txBody>
      </p:sp>
    </p:spTree>
    <p:extLst>
      <p:ext uri="{BB962C8B-B14F-4D97-AF65-F5344CB8AC3E}">
        <p14:creationId xmlns:p14="http://schemas.microsoft.com/office/powerpoint/2010/main" val="3834893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A5D54-6EC5-4B26-A986-9859E8C7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Expectations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2B0C1D-2CF9-4D18-9FC5-ADD96A9E2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670" y="2756449"/>
            <a:ext cx="11584684" cy="31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0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99D33-3D0B-4D70-B11E-CF9F03E4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/>
              <a:t>Mind your own business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A09BE-C890-4669-822B-CC2E505D2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54" r="-2" b="17803"/>
          <a:stretch/>
        </p:blipFill>
        <p:spPr>
          <a:xfrm>
            <a:off x="20" y="1"/>
            <a:ext cx="6092932" cy="421270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05B931-E06F-4AD2-A3BC-2C6C24A51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126" r="2" b="11413"/>
          <a:stretch/>
        </p:blipFill>
        <p:spPr>
          <a:xfrm>
            <a:off x="6092952" y="-3"/>
            <a:ext cx="6099048" cy="42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00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8F28-25F9-4CAC-8895-9693CEAB0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1" y="75414"/>
            <a:ext cx="12107159" cy="1943184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  <a:effectLst/>
                <a:latin typeface="Lato"/>
              </a:rPr>
              <a:t>“</a:t>
            </a:r>
            <a:r>
              <a:rPr lang="en-US" sz="4900" b="1" i="1" dirty="0">
                <a:solidFill>
                  <a:srgbClr val="FF0000"/>
                </a:solidFill>
                <a:effectLst/>
                <a:latin typeface="Lato"/>
              </a:rPr>
              <a:t>Anyone too busy to say, ‘Thank You,’ will soon have fewer chances to say it.”</a:t>
            </a:r>
            <a:endParaRPr lang="en-US" sz="49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3402B1-BB37-4E44-AF26-717EEF4D1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11" y="2912883"/>
            <a:ext cx="6609634" cy="33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64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5188A-8822-4343-8408-7FE1FCE29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32" y="643467"/>
            <a:ext cx="4287318" cy="5571066"/>
          </a:xfrm>
        </p:spPr>
        <p:txBody>
          <a:bodyPr>
            <a:normAutofit/>
          </a:bodyPr>
          <a:lstStyle/>
          <a:p>
            <a:pPr algn="ctr"/>
            <a:r>
              <a:rPr lang="en-US" sz="5600" dirty="0"/>
              <a:t>Before you get clients –</a:t>
            </a:r>
            <a:br>
              <a:rPr lang="en-US" sz="5600" dirty="0"/>
            </a:br>
            <a:r>
              <a:rPr lang="en-US" sz="5600" dirty="0"/>
              <a:t> get yourself ready!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E51B20-3EF8-4FA7-82EF-B58FA53C22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6183549"/>
              </p:ext>
            </p:extLst>
          </p:nvPr>
        </p:nvGraphicFramePr>
        <p:xfrm>
          <a:off x="5411638" y="643467"/>
          <a:ext cx="581675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5350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5E1A9-D776-4455-A1D7-6522EF03F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DEFB1-7A5D-4A86-8CBB-2DA483148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19" y="2587752"/>
            <a:ext cx="10889373" cy="3593592"/>
          </a:xfrm>
        </p:spPr>
        <p:txBody>
          <a:bodyPr/>
          <a:lstStyle/>
          <a:p>
            <a:pPr algn="ctr"/>
            <a:r>
              <a:rPr lang="en-US" sz="4000" dirty="0"/>
              <a:t>What does your presentation look like??</a:t>
            </a:r>
          </a:p>
          <a:p>
            <a:pPr algn="ctr"/>
            <a:r>
              <a:rPr lang="en-US" sz="4000" dirty="0"/>
              <a:t>What do you take with you to clients??</a:t>
            </a:r>
          </a:p>
          <a:p>
            <a:pPr algn="ctr"/>
            <a:r>
              <a:rPr lang="en-US" sz="4000" dirty="0"/>
              <a:t>What does your Business card say about you??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15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7F05AD-4224-4865-9713-DB86713A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3212593" cy="5571066"/>
          </a:xfrm>
        </p:spPr>
        <p:txBody>
          <a:bodyPr>
            <a:normAutofit/>
          </a:bodyPr>
          <a:lstStyle/>
          <a:p>
            <a:r>
              <a:rPr lang="en-US" dirty="0"/>
              <a:t>Let’s start with you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A5D1DA-B58E-40A1-BCDE-DE06236A92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2464557"/>
              </p:ext>
            </p:extLst>
          </p:nvPr>
        </p:nvGraphicFramePr>
        <p:xfrm>
          <a:off x="5198574" y="536935"/>
          <a:ext cx="5816750" cy="648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If someone ask you for one card... give them three&#10;&#10;">
            <a:extLst>
              <a:ext uri="{FF2B5EF4-FFF2-40B4-BE49-F238E27FC236}">
                <a16:creationId xmlns:a16="http://schemas.microsoft.com/office/drawing/2014/main" id="{63DD50EE-78D2-47AD-904C-706CFB41F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1309" y="5614025"/>
            <a:ext cx="582218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9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F3B57-D522-49BD-BBCD-70282DEC8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 a specialist?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5BCBE-2278-42B3-BD1C-9C1F48E93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specialist</a:t>
            </a:r>
          </a:p>
          <a:p>
            <a:pPr algn="l"/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(ˈ</a:t>
            </a:r>
            <a:r>
              <a:rPr lang="en-US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spɛʃəlɪst</a:t>
            </a:r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b="0" i="1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n</a:t>
            </a:r>
          </a:p>
          <a:p>
            <a:pPr algn="l"/>
            <a:r>
              <a:rPr lang="en-US" b="1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1.a. </a:t>
            </a:r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a person who specializes in or devotes himself or herself to a particular area of activity, field of research, </a:t>
            </a:r>
            <a:r>
              <a:rPr lang="en-US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etc</a:t>
            </a:r>
            <a:endParaRPr lang="en-US" b="0" i="0" dirty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280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6428-BC5F-414C-869D-E1516743C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present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FED41-1D82-4EFE-B29C-57E2621A2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3600" dirty="0"/>
              <a:t>Folders with your name and number</a:t>
            </a:r>
          </a:p>
          <a:p>
            <a:pPr algn="ctr"/>
            <a:r>
              <a:rPr lang="en-US" sz="3600" dirty="0"/>
              <a:t>Brochures</a:t>
            </a:r>
          </a:p>
          <a:p>
            <a:pPr algn="ctr"/>
            <a:r>
              <a:rPr lang="en-US" sz="3600" dirty="0"/>
              <a:t>Brochures for HR Directors</a:t>
            </a:r>
          </a:p>
          <a:p>
            <a:pPr algn="ctr"/>
            <a:r>
              <a:rPr lang="en-US" sz="3600" dirty="0">
                <a:solidFill>
                  <a:srgbClr val="313135"/>
                </a:solidFill>
                <a:latin typeface="Franklin Gothic Medium" panose="020B0603020102020204" pitchFamily="34" charset="0"/>
              </a:rPr>
              <a:t>Let them know what to expect after the sale – helps with future phone calls</a:t>
            </a:r>
          </a:p>
          <a:p>
            <a:pPr algn="ctr"/>
            <a:r>
              <a:rPr lang="en-US" sz="3600" dirty="0"/>
              <a:t>Swag –  Include Refrigerator Magnets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7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E9F2D-6FEC-4860-8FE7-04D90D2BD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Whats</a:t>
            </a:r>
            <a:r>
              <a:rPr lang="en-US" dirty="0"/>
              <a:t> in your swag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11AC4-7DB4-4C42-96D4-ED14A0ED3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Business card</a:t>
            </a:r>
          </a:p>
          <a:p>
            <a:pPr algn="ctr"/>
            <a:r>
              <a:rPr lang="en-US" dirty="0"/>
              <a:t>Refrigerator Magnet</a:t>
            </a:r>
          </a:p>
          <a:p>
            <a:pPr algn="ctr"/>
            <a:r>
              <a:rPr lang="en-US" dirty="0"/>
              <a:t>Emergency card</a:t>
            </a:r>
          </a:p>
          <a:p>
            <a:pPr algn="ctr"/>
            <a:r>
              <a:rPr lang="en-US" dirty="0"/>
              <a:t>Pens</a:t>
            </a:r>
          </a:p>
          <a:p>
            <a:pPr algn="ctr"/>
            <a:r>
              <a:rPr lang="en-US" dirty="0" err="1"/>
              <a:t>Bandaid</a:t>
            </a:r>
            <a:r>
              <a:rPr lang="en-US" dirty="0"/>
              <a:t> holders, chip clips, jar opener, </a:t>
            </a:r>
          </a:p>
          <a:p>
            <a:pPr algn="ctr"/>
            <a:r>
              <a:rPr lang="en-US" dirty="0"/>
              <a:t>magnifying glass, eyeglass cleaners</a:t>
            </a:r>
          </a:p>
          <a:p>
            <a:pPr algn="ctr"/>
            <a:r>
              <a:rPr lang="en-US" dirty="0"/>
              <a:t>Anything that’s on sale at </a:t>
            </a:r>
            <a:r>
              <a:rPr lang="en-US" dirty="0">
                <a:hlinkClick r:id="rId2"/>
              </a:rPr>
              <a:t>www.4imprint.com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3031359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AnalogousFromLightSeedRightStep">
      <a:dk1>
        <a:srgbClr val="000000"/>
      </a:dk1>
      <a:lt1>
        <a:srgbClr val="FFFFFF"/>
      </a:lt1>
      <a:dk2>
        <a:srgbClr val="413124"/>
      </a:dk2>
      <a:lt2>
        <a:srgbClr val="E2E5E8"/>
      </a:lt2>
      <a:accent1>
        <a:srgbClr val="CB9871"/>
      </a:accent1>
      <a:accent2>
        <a:srgbClr val="AEA360"/>
      </a:accent2>
      <a:accent3>
        <a:srgbClr val="98A86D"/>
      </a:accent3>
      <a:accent4>
        <a:srgbClr val="79AF60"/>
      </a:accent4>
      <a:accent5>
        <a:srgbClr val="6AB172"/>
      </a:accent5>
      <a:accent6>
        <a:srgbClr val="61B18B"/>
      </a:accent6>
      <a:hlink>
        <a:srgbClr val="5B86A7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30813</TotalTime>
  <Words>958</Words>
  <Application>Microsoft Office PowerPoint</Application>
  <PresentationFormat>Widescreen</PresentationFormat>
  <Paragraphs>133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Apercu</vt:lpstr>
      <vt:lpstr>Arial</vt:lpstr>
      <vt:lpstr>Calibri</vt:lpstr>
      <vt:lpstr>Franklin Gothic Demi Cond</vt:lpstr>
      <vt:lpstr>Franklin Gothic Medium</vt:lpstr>
      <vt:lpstr>inherit</vt:lpstr>
      <vt:lpstr>Lato</vt:lpstr>
      <vt:lpstr>Merriweather</vt:lpstr>
      <vt:lpstr>var(--font-secondary)</vt:lpstr>
      <vt:lpstr>Wingdings</vt:lpstr>
      <vt:lpstr>JuxtaposeVTI</vt:lpstr>
      <vt:lpstr>I sell Medicare Now What</vt:lpstr>
      <vt:lpstr>disclaimer</vt:lpstr>
      <vt:lpstr>Mind your own business</vt:lpstr>
      <vt:lpstr>Before you get clients –  get yourself ready!</vt:lpstr>
      <vt:lpstr>Your Presentation</vt:lpstr>
      <vt:lpstr>Let’s start with you</vt:lpstr>
      <vt:lpstr>Are you a specialist?</vt:lpstr>
      <vt:lpstr>How do you present yourself</vt:lpstr>
      <vt:lpstr>Whats in your swag</vt:lpstr>
      <vt:lpstr>Is all about Referrals</vt:lpstr>
      <vt:lpstr>Referral Partners and  Lead Resources</vt:lpstr>
      <vt:lpstr>Examples</vt:lpstr>
      <vt:lpstr>Events Treat everyone the same</vt:lpstr>
      <vt:lpstr> </vt:lpstr>
      <vt:lpstr>Organize your life</vt:lpstr>
      <vt:lpstr>CRM– CRM---CRm---crm</vt:lpstr>
      <vt:lpstr>Don’t put your eggs all in one basket</vt:lpstr>
      <vt:lpstr>Track your commissions</vt:lpstr>
      <vt:lpstr>Retention</vt:lpstr>
      <vt:lpstr>Know y our business  </vt:lpstr>
      <vt:lpstr>PowerPoint Presentation</vt:lpstr>
      <vt:lpstr>PowerPoint Presentation</vt:lpstr>
      <vt:lpstr>Greeting Card Ideas</vt:lpstr>
      <vt:lpstr>Build that Trust</vt:lpstr>
      <vt:lpstr>Educate yourself</vt:lpstr>
      <vt:lpstr>PowerPoint Presentation</vt:lpstr>
      <vt:lpstr>Succession PLanning</vt:lpstr>
      <vt:lpstr>Great Reads </vt:lpstr>
      <vt:lpstr>Expectations </vt:lpstr>
      <vt:lpstr>“Anyone too busy to say, ‘Thank You,’ will soon have fewer chances to say it.”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sell Medicare Now What</dc:title>
  <dc:creator>Paige Phillips</dc:creator>
  <cp:lastModifiedBy>Paige Phillips</cp:lastModifiedBy>
  <cp:revision>21</cp:revision>
  <cp:lastPrinted>2021-09-14T01:43:26Z</cp:lastPrinted>
  <dcterms:created xsi:type="dcterms:W3CDTF">2021-05-01T00:18:07Z</dcterms:created>
  <dcterms:modified xsi:type="dcterms:W3CDTF">2021-09-14T01:46:12Z</dcterms:modified>
</cp:coreProperties>
</file>