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890" r:id="rId2"/>
    <p:sldId id="619" r:id="rId3"/>
    <p:sldId id="896" r:id="rId4"/>
    <p:sldId id="898" r:id="rId5"/>
    <p:sldId id="919" r:id="rId6"/>
    <p:sldId id="920" r:id="rId7"/>
    <p:sldId id="901" r:id="rId8"/>
    <p:sldId id="906" r:id="rId9"/>
    <p:sldId id="923" r:id="rId10"/>
    <p:sldId id="905" r:id="rId11"/>
    <p:sldId id="656" r:id="rId12"/>
    <p:sldId id="268" r:id="rId13"/>
    <p:sldId id="289" r:id="rId14"/>
    <p:sldId id="532" r:id="rId15"/>
    <p:sldId id="609" r:id="rId16"/>
    <p:sldId id="621" r:id="rId17"/>
    <p:sldId id="912" r:id="rId18"/>
    <p:sldId id="639" r:id="rId19"/>
    <p:sldId id="921" r:id="rId20"/>
    <p:sldId id="907" r:id="rId21"/>
    <p:sldId id="908" r:id="rId22"/>
    <p:sldId id="918" r:id="rId23"/>
    <p:sldId id="909" r:id="rId24"/>
    <p:sldId id="922" r:id="rId25"/>
    <p:sldId id="911" r:id="rId26"/>
    <p:sldId id="910" r:id="rId27"/>
    <p:sldId id="913" r:id="rId28"/>
    <p:sldId id="914" r:id="rId29"/>
    <p:sldId id="915" r:id="rId30"/>
    <p:sldId id="916" r:id="rId31"/>
    <p:sldId id="917" r:id="rId32"/>
    <p:sldId id="647" r:id="rId33"/>
    <p:sldId id="651" r:id="rId34"/>
    <p:sldId id="611" r:id="rId35"/>
    <p:sldId id="612" r:id="rId36"/>
    <p:sldId id="655" r:id="rId37"/>
    <p:sldId id="889" r:id="rId38"/>
    <p:sldId id="560" r:id="rId39"/>
    <p:sldId id="628" r:id="rId40"/>
    <p:sldId id="259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02"/>
      </p:cViewPr>
      <p:guideLst/>
    </p:cSldViewPr>
  </p:slideViewPr>
  <p:outlineViewPr>
    <p:cViewPr>
      <p:scale>
        <a:sx n="33" d="100"/>
        <a:sy n="33" d="100"/>
      </p:scale>
      <p:origin x="0" y="-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12"/>
    </p:cViewPr>
  </p:sorterViewPr>
  <p:notesViewPr>
    <p:cSldViewPr snapToGrid="0">
      <p:cViewPr varScale="1">
        <p:scale>
          <a:sx n="85" d="100"/>
          <a:sy n="85" d="100"/>
        </p:scale>
        <p:origin x="38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49FBD90F-E1BB-48C0-8A2B-1B01344F2F4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8B012D8E-31B7-4261-A24E-44D5AFE6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4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9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5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1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28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MSA offers a combination of features unique to Medicare Advantage:</a:t>
            </a:r>
          </a:p>
          <a:p>
            <a:endParaRPr lang="en-US" dirty="0"/>
          </a:p>
          <a:p>
            <a:r>
              <a:rPr lang="en-US" dirty="0"/>
              <a:t>• An MSA is the only Medicare product that gives you money, and is the only product where you can potentially grow that money over time.</a:t>
            </a:r>
          </a:p>
          <a:p>
            <a:endParaRPr lang="en-US" dirty="0"/>
          </a:p>
          <a:p>
            <a:r>
              <a:rPr lang="en-US" dirty="0"/>
              <a:t>• It offers the broadest provider choice…any provider accepting Medicare. Lasso Healthcare MSA has no provider network, removing any in-network/out of-</a:t>
            </a:r>
          </a:p>
          <a:p>
            <a:r>
              <a:rPr lang="en-US" dirty="0"/>
              <a:t>network decisioning.</a:t>
            </a:r>
          </a:p>
          <a:p>
            <a:endParaRPr lang="en-US" dirty="0"/>
          </a:p>
          <a:p>
            <a:r>
              <a:rPr lang="en-US" dirty="0"/>
              <a:t>• Your MSA bank account funds can be used to pay any Qualified Medical Expense under IRS rules, tax-free. These Qualified Medical Expenses cover more than just Medicare Parts A and B, enhancing and expanding your overall health care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13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26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4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97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6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4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35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3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92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93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MSA offers a combination of features unique to Medicare Advantage:</a:t>
            </a:r>
          </a:p>
          <a:p>
            <a:endParaRPr lang="en-US" dirty="0"/>
          </a:p>
          <a:p>
            <a:r>
              <a:rPr lang="en-US" dirty="0"/>
              <a:t>• An MSA is the only Medicare product that gives you money, and is the only product where you can potentially grow that money over time.</a:t>
            </a:r>
          </a:p>
          <a:p>
            <a:endParaRPr lang="en-US" dirty="0"/>
          </a:p>
          <a:p>
            <a:r>
              <a:rPr lang="en-US" dirty="0"/>
              <a:t>• It offers the broadest provider choice…any provider accepting Medicare. Lasso Healthcare MSA has no provider network, removing any in-network/out of-</a:t>
            </a:r>
          </a:p>
          <a:p>
            <a:r>
              <a:rPr lang="en-US" dirty="0"/>
              <a:t>network decisioning.</a:t>
            </a:r>
          </a:p>
          <a:p>
            <a:endParaRPr lang="en-US" dirty="0"/>
          </a:p>
          <a:p>
            <a:r>
              <a:rPr lang="en-US" dirty="0"/>
              <a:t>• Your MSA bank account funds can be used to pay any Qualified Medical Expense under IRS rules, tax-free. These Qualified Medical Expenses cover more than just Medicare Parts A and B, enhancing and expanding your overall health care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33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7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MSA offers a combination of features unique to Medicare Advantage:</a:t>
            </a:r>
          </a:p>
          <a:p>
            <a:endParaRPr lang="en-US" dirty="0"/>
          </a:p>
          <a:p>
            <a:r>
              <a:rPr lang="en-US" dirty="0"/>
              <a:t>• An MSA is the only Medicare product that gives you money, and is the only product where you can potentially grow that money over time.</a:t>
            </a:r>
          </a:p>
          <a:p>
            <a:endParaRPr lang="en-US" dirty="0"/>
          </a:p>
          <a:p>
            <a:r>
              <a:rPr lang="en-US" dirty="0"/>
              <a:t>• It offers the broadest provider choice…any provider accepting Medicare. Lasso Healthcare MSA has no provider network, removing any in-network/out of-</a:t>
            </a:r>
          </a:p>
          <a:p>
            <a:r>
              <a:rPr lang="en-US" dirty="0"/>
              <a:t>network decisioning.</a:t>
            </a:r>
          </a:p>
          <a:p>
            <a:endParaRPr lang="en-US" dirty="0"/>
          </a:p>
          <a:p>
            <a:r>
              <a:rPr lang="en-US" dirty="0"/>
              <a:t>• Your MSA bank account funds can be used to pay any Qualified Medical Expense under IRS rules, tax-free. These Qualified Medical Expenses cover more than just Medicare Parts A and B, enhancing and expanding your overall health care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MSA offers a combination of features unique to Medicare Advantage:</a:t>
            </a:r>
          </a:p>
          <a:p>
            <a:endParaRPr lang="en-US" dirty="0"/>
          </a:p>
          <a:p>
            <a:r>
              <a:rPr lang="en-US" dirty="0"/>
              <a:t>• An MSA is the only Medicare product that gives you money, and is the only product where you can potentially grow that money over time.</a:t>
            </a:r>
          </a:p>
          <a:p>
            <a:endParaRPr lang="en-US" dirty="0"/>
          </a:p>
          <a:p>
            <a:r>
              <a:rPr lang="en-US" dirty="0"/>
              <a:t>• It offers the broadest provider choice…any provider accepting Medicare. Lasso Healthcare MSA has no provider network, removing any in-network/out of-</a:t>
            </a:r>
          </a:p>
          <a:p>
            <a:r>
              <a:rPr lang="en-US" dirty="0"/>
              <a:t>network decisioning.</a:t>
            </a:r>
          </a:p>
          <a:p>
            <a:endParaRPr lang="en-US" dirty="0"/>
          </a:p>
          <a:p>
            <a:r>
              <a:rPr lang="en-US" dirty="0"/>
              <a:t>• Your MSA bank account funds can be used to pay any Qualified Medical Expense under IRS rules, tax-free. These Qualified Medical Expenses cover more than just Medicare Parts A and B, enhancing and expanding your overall health care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88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MSA offers a combination of features unique to Medicare Advantage:</a:t>
            </a:r>
          </a:p>
          <a:p>
            <a:endParaRPr lang="en-US" dirty="0"/>
          </a:p>
          <a:p>
            <a:r>
              <a:rPr lang="en-US" dirty="0"/>
              <a:t>• An MSA is the only Medicare product that gives you money, and is the only product where you can potentially grow that money over time.</a:t>
            </a:r>
          </a:p>
          <a:p>
            <a:endParaRPr lang="en-US" dirty="0"/>
          </a:p>
          <a:p>
            <a:r>
              <a:rPr lang="en-US" dirty="0"/>
              <a:t>• It offers the broadest provider choice…any provider accepting Medicare. Lasso Healthcare MSA has no provider network, removing any in-network/out of-</a:t>
            </a:r>
          </a:p>
          <a:p>
            <a:r>
              <a:rPr lang="en-US" dirty="0"/>
              <a:t>network decisioning.</a:t>
            </a:r>
          </a:p>
          <a:p>
            <a:endParaRPr lang="en-US" dirty="0"/>
          </a:p>
          <a:p>
            <a:r>
              <a:rPr lang="en-US" dirty="0"/>
              <a:t>• Your MSA bank account funds can be used to pay any Qualified Medical Expense under IRS rules, tax-free. These Qualified Medical Expenses cover more than just Medicare Parts A and B, enhancing and expanding your overall health care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2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90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93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92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4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8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MSA Plans combine a high-deductible Medicare Advantage Plan and a trust or custodial savings account (as defined and/or approved by the IRS). The plan</a:t>
            </a:r>
          </a:p>
          <a:p>
            <a:r>
              <a:rPr lang="en-US" dirty="0">
                <a:solidFill>
                  <a:srgbClr val="FF0000"/>
                </a:solidFill>
              </a:rPr>
              <a:t>deposits money from Medicare into the account. You can use this money to pay for your health care costs, but only Medicare-covered expenses count toward</a:t>
            </a:r>
          </a:p>
          <a:p>
            <a:r>
              <a:rPr lang="en-US" dirty="0">
                <a:solidFill>
                  <a:srgbClr val="FF0000"/>
                </a:solidFill>
              </a:rPr>
              <a:t>your deductible. The amount deposited is usually less than your deductible amount, so you generally have to pay out-of-pocket before your coverage begins.</a:t>
            </a:r>
          </a:p>
          <a:p>
            <a:r>
              <a:rPr lang="en-US" dirty="0">
                <a:solidFill>
                  <a:srgbClr val="FF0000"/>
                </a:solidFill>
              </a:rPr>
              <a:t>[CMS REQUIRED DISCLAIMER].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Each member in the same region receives the same deposit amount; your health or age won’t affect the amount.</a:t>
            </a:r>
          </a:p>
          <a:p>
            <a:endParaRPr lang="en-US" dirty="0"/>
          </a:p>
          <a:p>
            <a:r>
              <a:rPr lang="en-US" dirty="0"/>
              <a:t>Although the IRS considers the MSA a “trust” or “custodial” account, this doesn’t mean someone else is in control. You own the money, and it is yours to use as</a:t>
            </a:r>
          </a:p>
          <a:p>
            <a:r>
              <a:rPr lang="en-US" dirty="0"/>
              <a:t>you wish and at your direction.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9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7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MSA Plans combine a high-deductible Medicare Advantage Plan and a trust or custodial savings account (as defined and/or approved by the IRS). The plan</a:t>
            </a:r>
          </a:p>
          <a:p>
            <a:r>
              <a:rPr lang="en-US" dirty="0">
                <a:solidFill>
                  <a:srgbClr val="FF0000"/>
                </a:solidFill>
              </a:rPr>
              <a:t>deposits money from Medicare into the account. You can use this money to pay for your health care costs, but only Medicare-covered expenses count toward</a:t>
            </a:r>
          </a:p>
          <a:p>
            <a:r>
              <a:rPr lang="en-US" dirty="0">
                <a:solidFill>
                  <a:srgbClr val="FF0000"/>
                </a:solidFill>
              </a:rPr>
              <a:t>your deductible. The amount deposited is usually less than your deductible amount, so you generally have to pay out-of-pocket before your coverage begins.</a:t>
            </a:r>
          </a:p>
          <a:p>
            <a:r>
              <a:rPr lang="en-US" dirty="0">
                <a:solidFill>
                  <a:srgbClr val="FF0000"/>
                </a:solidFill>
              </a:rPr>
              <a:t>[CMS REQUIRED DISCLAIMER].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Each member in the same region receives the same deposit amount; your health or age won’t affect the amount.</a:t>
            </a:r>
          </a:p>
          <a:p>
            <a:endParaRPr lang="en-US" dirty="0"/>
          </a:p>
          <a:p>
            <a:r>
              <a:rPr lang="en-US" dirty="0"/>
              <a:t>Although the IRS considers the MSA a “trust” or “custodial” account, this doesn’t mean someone else is in control. You own the money, and it is yours to use as</a:t>
            </a:r>
          </a:p>
          <a:p>
            <a:r>
              <a:rPr lang="en-US" dirty="0"/>
              <a:t>you wish and at your direction.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00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2D8E-31B7-4261-A24E-44D5AFE67C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D43D-995B-48B4-9D58-6EE0AE3B1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0CED1-628A-4A6E-9596-1F12FDF81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12F33-987C-4063-AD4C-AD2AF7DA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A0F4-4881-4431-8847-8631617E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32D8-BF4C-46DA-997A-9688B58C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C935-3B56-42FC-9039-245F2818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BA338-693E-4874-8FAF-3D1405D7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CFE9F-0739-4CF2-A58F-D8701892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D801B-A1BE-4CAD-9703-DD9A0252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A9D0B-09D0-4FCB-8628-DBD60F42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0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E59F8C-B826-4570-B122-717996F8B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41F59-45BD-4080-A282-EE70D8404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37DA4-C972-4B6E-ABA9-2DF1C48C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7C1C0-6A82-4139-A600-32194918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8DA5D-65FE-4CF7-8A61-46447B92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2C59-E19C-473A-96B5-AD5CB3FB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39FE2-EB58-4E8F-A174-B2A85B785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4C518-694E-493B-AFCB-C3F3CCB3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BF847-04C9-4403-8E37-2CBC47E27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3CA13-29A7-40D9-9BFF-B37180E1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5AC2-A41A-42A5-951C-32C48983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1705B-B7B5-4D14-AFEF-228D42BA4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4DDA9-4458-4605-BDE7-E79800DF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136AE-9765-4AF6-9E71-309DF711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0995F-CBF7-47BE-8200-5D59993A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117C-B64F-4F90-BAE1-06050BF7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ECC10-98E1-461F-B1D7-3420764C9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376F6-0001-4062-A204-C361D495E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0B2EB-381A-4730-8B9C-2A2B0B19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06C65-A706-458C-8EB8-5B87950B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726D3-1955-4AFC-AE3A-B8E548A8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7D84-030E-4AA0-B82B-346AC110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3485D-FB7B-4219-8C8B-D931EDAE1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EB0F9-215E-47EE-8052-7324050EA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1CDBE-4B06-4ED1-A22A-3E670844A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B2B53-F5C5-49A8-91BC-717FF0169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176F0-9E24-4C56-B423-7B1D3938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CE3B0C-7E18-4666-894A-578EC479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BBA88-5198-4D84-9AE7-4B8BF972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8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A4ED-6E7B-4CFF-AFAF-E0E7032C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74CAC-F0B6-4996-B05B-D92585CE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AB0A9-20CB-405E-9BC8-FD009555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5ED86-D162-4023-8140-8190F257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08472-F546-4142-B990-A23FC26C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BE2D4-B096-42B7-B91E-5E3FB8A3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3DD1E-3BA8-4ECA-B3CF-CE3ABC62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8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3318-3D50-4439-85B4-6926CD01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FB56C-FBB7-4434-9DE3-2A93189E2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BC3B4-DC02-4F5D-B7F7-56DEC0737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F2FE5-E656-44FD-8A48-2AAC21D1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E577C-82C0-43E4-8062-4561B49F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98B28-A536-4D95-86C9-3C7B14DB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5A43-CDF4-4BBD-BBE3-5D0B4BA9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1E7AF-79A3-426A-8DD6-C3EBAF011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58A61-2438-41F7-A1B9-15A3A5EE5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70A36-4B31-48E4-A9F1-04FC9BAA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D5E78-8ED1-4AB4-922C-C38FAA9E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C9D0A-53C1-44F4-806F-17A348B4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FF095-F3A6-41C1-ABC1-F20E4948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F069-62D2-4944-B689-2090D3980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0814C-682B-431C-B5D4-776C04DD1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54B21-6599-4D94-9A64-7EAD07FA857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B8036-7DE9-4245-A24D-ECF7674DB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D022-940E-4B24-976C-86C8A8474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2D40-6E45-42DB-A057-CDB22F44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9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sohealthcar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4.emf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4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4.emf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4.emf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reg.obrien@medicarecaddy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8287-C36A-4DBE-B421-8C62B32FA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723" y="1128561"/>
            <a:ext cx="9144000" cy="23876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BE15A-1895-4603-A05F-8B4F5340D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52" y="3039107"/>
            <a:ext cx="10717942" cy="3223976"/>
          </a:xfrm>
        </p:spPr>
        <p:txBody>
          <a:bodyPr>
            <a:normAutofit/>
          </a:bodyPr>
          <a:lstStyle/>
          <a:p>
            <a:r>
              <a:rPr lang="en-US" dirty="0"/>
              <a:t>				</a:t>
            </a:r>
          </a:p>
          <a:p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3CAA3-5E09-4259-996F-E8B736F30F41}"/>
              </a:ext>
            </a:extLst>
          </p:cNvPr>
          <p:cNvSpPr txBox="1"/>
          <p:nvPr/>
        </p:nvSpPr>
        <p:spPr>
          <a:xfrm>
            <a:off x="201945" y="3207058"/>
            <a:ext cx="115364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0070C0"/>
                </a:solidFill>
              </a:rPr>
              <a:t>Medicare MSA Plans</a:t>
            </a:r>
          </a:p>
          <a:p>
            <a:pPr algn="ctr"/>
            <a:r>
              <a:rPr lang="en-US" sz="6000" b="1" i="1" dirty="0">
                <a:solidFill>
                  <a:srgbClr val="00B050"/>
                </a:solidFill>
              </a:rPr>
              <a:t>Story to Tell &amp; Product to Sell</a:t>
            </a:r>
            <a:endParaRPr lang="en-US" sz="6000" b="1" i="1" dirty="0">
              <a:solidFill>
                <a:srgbClr val="0070C0"/>
              </a:solidFill>
            </a:endParaRPr>
          </a:p>
          <a:p>
            <a:pPr algn="ctr"/>
            <a:r>
              <a:rPr lang="en-US" sz="1200" b="1" i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6678923-6763-4ABB-9542-E86073C5B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858" y="581829"/>
            <a:ext cx="3184283" cy="2480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529D20-DA3B-404A-86E9-068E94F25BEB}"/>
              </a:ext>
            </a:extLst>
          </p:cNvPr>
          <p:cNvSpPr txBox="1"/>
          <p:nvPr/>
        </p:nvSpPr>
        <p:spPr>
          <a:xfrm>
            <a:off x="4562687" y="5113946"/>
            <a:ext cx="3184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Greg O’Brien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0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298D-C465-4A21-9A48-A9A9400C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Medicare MSA Plans – HSA for Medicare?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A5E914-BC58-432C-BC84-B7B180D1D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961" y="1552603"/>
            <a:ext cx="9593626" cy="485533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3E597A-1F7B-4320-8156-3BE4ADC4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2925"/>
            <a:ext cx="10515600" cy="323535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1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1B4E-5509-40F7-8D4F-28088D35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489"/>
            <a:ext cx="10515600" cy="101347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/>
              <a:t>Healthcare Consumerism = Prudence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4624F-1F71-44FF-93F6-D98FD4A6F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481959"/>
            <a:ext cx="8711514" cy="4907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More accountable.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More responsible.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Legislation to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promote competition &amp; choice.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Overall healthcare costs will decrease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endParaRPr lang="en-US" sz="32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36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138CD-DFAD-4C2A-A0E3-F64461496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123" y="4521776"/>
            <a:ext cx="3395722" cy="1444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EEE714-9B67-47DA-9317-653DB9CFD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128" y="4295163"/>
            <a:ext cx="3388850" cy="18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2020-6215-47FD-B354-821AE280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WHAT IS AN MSA?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CF755-9809-4FD4-9104-87B417EA0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809" y="5130861"/>
            <a:ext cx="6291161" cy="130432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E4FBB0-858A-4C1F-A6B8-F76323F64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1738" y="1506130"/>
            <a:ext cx="11073304" cy="4048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36405F-379A-4653-961D-73B45A096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458" y="3081528"/>
            <a:ext cx="2230018" cy="2015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2BECFD-6E63-496F-9090-D9571B7C1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0FEBB-1C33-4E51-B1F2-1091FF989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949" y="5775917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2020-6215-47FD-B354-821AE280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5 Primary Components of Medicare MSA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CC7C-1223-4EF4-A188-57C10853913F}"/>
              </a:ext>
            </a:extLst>
          </p:cNvPr>
          <p:cNvSpPr txBox="1"/>
          <p:nvPr/>
        </p:nvSpPr>
        <p:spPr>
          <a:xfrm>
            <a:off x="1049867" y="1808000"/>
            <a:ext cx="101094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/>
              <a:t>Annual Deposit</a:t>
            </a:r>
            <a:endParaRPr lang="en-US" sz="2800" b="1" dirty="0"/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$0 Monthly premium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No network restrictions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Only Pay </a:t>
            </a:r>
            <a:r>
              <a:rPr lang="en-US" sz="2800" i="1" dirty="0"/>
              <a:t>Medicare Allowed Amounts</a:t>
            </a:r>
            <a:endParaRPr lang="en-US" sz="2800" dirty="0"/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100% Medicare Coverage after Annual Deductible met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93293-D254-493C-98CA-91A6A35C2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935" y="5283642"/>
            <a:ext cx="1193115" cy="622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D25D9E-F40D-42F1-B3CC-4C991E392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372" y="5526298"/>
            <a:ext cx="422148" cy="31134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AE59F6-D0FF-4E2B-A6BA-C7F084E5711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1610686"/>
            <a:ext cx="10515600" cy="21493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B31BA-4F0A-4A45-94BB-4E0E970F0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C74CB-3923-4F08-87C3-8B047B0C7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2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FBE2-1DC5-47F4-B04C-757B0671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787"/>
            <a:ext cx="10515600" cy="704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Introducing Lasso Healthcare MSA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5B979-D94B-44CF-BEB2-F45A3CEF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973020"/>
            <a:ext cx="4907560" cy="18662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2019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17 states</a:t>
            </a:r>
          </a:p>
          <a:p>
            <a:pPr marL="0" indent="0">
              <a:buNone/>
            </a:pPr>
            <a:r>
              <a:rPr lang="en-US" b="1" dirty="0"/>
              <a:t>2020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26 states + Wash DC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2021</a:t>
            </a:r>
            <a:r>
              <a:rPr lang="en-US" dirty="0">
                <a:solidFill>
                  <a:srgbClr val="00B050"/>
                </a:solidFill>
              </a:rPr>
              <a:t> - </a:t>
            </a:r>
            <a:r>
              <a:rPr lang="en-US" b="1" dirty="0">
                <a:solidFill>
                  <a:srgbClr val="00B050"/>
                </a:solidFill>
              </a:rPr>
              <a:t>34 states + Wash DC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+/- 2025 -  50 states &amp; DC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60866-C25D-429E-8C9A-DE4B1C1BE417}"/>
              </a:ext>
            </a:extLst>
          </p:cNvPr>
          <p:cNvSpPr txBox="1"/>
          <p:nvPr/>
        </p:nvSpPr>
        <p:spPr>
          <a:xfrm>
            <a:off x="3498209" y="1372014"/>
            <a:ext cx="64679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HQ in Harrisburg, PA;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hlinkClick r:id="rId3"/>
              </a:rPr>
              <a:t>www.lassohealthcare.com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9CD53-C3F5-43CF-B999-4F9C928BD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07" y="2603120"/>
            <a:ext cx="4463254" cy="3498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EE83FA-8F04-4271-9D5D-094A62452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2020-6215-47FD-B354-821AE280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Lasso MSA Plan Designs for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93293-D254-493C-98CA-91A6A35C2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935" y="5283642"/>
            <a:ext cx="1193115" cy="622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D25D9E-F40D-42F1-B3CC-4C991E392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372" y="5526298"/>
            <a:ext cx="422148" cy="311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B819F-E670-464D-B77B-EE460FEE026D}"/>
              </a:ext>
            </a:extLst>
          </p:cNvPr>
          <p:cNvSpPr txBox="1"/>
          <p:nvPr/>
        </p:nvSpPr>
        <p:spPr>
          <a:xfrm>
            <a:off x="1141559" y="1726877"/>
            <a:ext cx="990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	$2k/$5k	 	OR 		$3k/$8k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5858E4-ED56-41F8-9AD1-8B1060198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534" y="2790611"/>
            <a:ext cx="4249280" cy="28105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09BEC58-ECD2-4579-8B66-03FEF529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D690DC-4137-4853-8810-F0EA462A4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186" y="2709754"/>
            <a:ext cx="4229690" cy="2972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01E00-FF71-4094-BB34-67B14C08A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05" y="5353545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C4D41-BB4D-41B5-AF35-75654EC213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6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0957-D5ED-4084-9910-9EEB90F3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950"/>
          </a:xfrm>
        </p:spPr>
        <p:txBody>
          <a:bodyPr/>
          <a:lstStyle/>
          <a:p>
            <a:pPr algn="ctr"/>
            <a:r>
              <a:rPr lang="en-US" dirty="0"/>
              <a:t>$250 Gift Cards Bonus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2714E6-9363-4287-9815-1E45889A8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5661" y="1423481"/>
            <a:ext cx="6960677" cy="436408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C862FC-8D4B-4EA7-8E61-EB1D776B0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F2516-887B-4207-A785-2FE464466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2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8ECD-F91F-49E3-80A8-ABAF40EA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Lasso MSA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B987-FCC2-458F-B778-2C45098A2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Confirm Willing Medicare Provider</a:t>
            </a:r>
          </a:p>
          <a:p>
            <a:pPr marL="514350" indent="-514350">
              <a:buAutoNum type="arabicPeriod"/>
            </a:pPr>
            <a:r>
              <a:rPr lang="en-US" dirty="0"/>
              <a:t>Complete Visit – </a:t>
            </a:r>
            <a:r>
              <a:rPr lang="en-US" b="1" dirty="0"/>
              <a:t>NO COPAY</a:t>
            </a:r>
          </a:p>
          <a:p>
            <a:pPr marL="514350" indent="-514350">
              <a:buAutoNum type="arabicPeriod"/>
            </a:pPr>
            <a:r>
              <a:rPr lang="en-US" dirty="0"/>
              <a:t>Provider Sends Bill to Lasso Healthcare</a:t>
            </a:r>
          </a:p>
          <a:p>
            <a:pPr marL="514350" indent="-514350">
              <a:buAutoNum type="arabicPeriod"/>
            </a:pPr>
            <a:r>
              <a:rPr lang="en-US" dirty="0"/>
              <a:t>Lasso adjudicates to </a:t>
            </a:r>
            <a:r>
              <a:rPr lang="en-US" b="1" dirty="0"/>
              <a:t>Medicare Allowed Amount</a:t>
            </a:r>
          </a:p>
          <a:p>
            <a:pPr marL="514350" indent="-514350">
              <a:buAutoNum type="arabicPeriod"/>
            </a:pPr>
            <a:r>
              <a:rPr lang="en-US" dirty="0"/>
              <a:t>Lasso sends billing instructions to Provider</a:t>
            </a:r>
          </a:p>
          <a:p>
            <a:pPr marL="514350" indent="-514350">
              <a:buAutoNum type="arabicPeriod"/>
            </a:pPr>
            <a:r>
              <a:rPr lang="en-US" dirty="0"/>
              <a:t>Member pays Provider</a:t>
            </a:r>
          </a:p>
          <a:p>
            <a:pPr marL="514350" indent="-514350">
              <a:buAutoNum type="arabicPeriod"/>
            </a:pPr>
            <a:r>
              <a:rPr lang="en-US" dirty="0"/>
              <a:t>&gt;$5,000 Medicare costs, Lasso pays 100%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06703-4825-4D6B-B88D-CFD78A48B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0EC6F-E957-4EDE-8285-81145326A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FF0000"/>
                </a:solidFill>
              </a:rPr>
              <a:t>– Fixed Costs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E82C55-8E12-457E-94FC-A774404A3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44169" y="1440819"/>
            <a:ext cx="9325458" cy="3448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BFFCE6-7F7D-4698-935F-59886860B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691" y="4075047"/>
            <a:ext cx="9405936" cy="8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FF0000"/>
                </a:solidFill>
              </a:rPr>
              <a:t>– Fixed Costs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E82C55-8E12-457E-94FC-A774404A3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44169" y="1440819"/>
            <a:ext cx="9325458" cy="3448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BFFCE6-7F7D-4698-935F-59886860B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379" y="4075047"/>
            <a:ext cx="6056247" cy="8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3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43B4-A6BD-4E63-9918-06353C1C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8494" cy="1325563"/>
          </a:xfrm>
        </p:spPr>
        <p:txBody>
          <a:bodyPr/>
          <a:lstStyle/>
          <a:p>
            <a:pPr algn="ctr"/>
            <a:r>
              <a:rPr lang="en-US" dirty="0"/>
              <a:t>Opening Comments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6351AC-EB18-4C79-8922-5999B7759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0752" y="1905292"/>
            <a:ext cx="7850495" cy="3564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A21FE-7ADC-4804-9377-041DEAF4F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9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FF0000"/>
                </a:solidFill>
              </a:rPr>
              <a:t>– Fixed Costs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E82C55-8E12-457E-94FC-A774404A3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44169" y="1440819"/>
            <a:ext cx="9325458" cy="3448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BFFCE6-7F7D-4698-935F-59886860B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514" y="4075047"/>
            <a:ext cx="3089112" cy="8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15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FF0000"/>
                </a:solidFill>
              </a:rPr>
              <a:t>– Fixed Costs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E82C55-8E12-457E-94FC-A774404A3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44169" y="1440819"/>
            <a:ext cx="9325458" cy="3448422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94E94B53-7501-49D4-B650-0D32B44FAF6C}"/>
              </a:ext>
            </a:extLst>
          </p:cNvPr>
          <p:cNvSpPr/>
          <p:nvPr/>
        </p:nvSpPr>
        <p:spPr>
          <a:xfrm>
            <a:off x="9462782" y="4941388"/>
            <a:ext cx="775121" cy="95158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2020-6215-47FD-B354-821AE280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</a:rPr>
              <a:t>WHO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CHOOSES A LASSO MEDICARE MSA?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48F3B-9068-41FB-AD5F-8603950F28D3}"/>
              </a:ext>
            </a:extLst>
          </p:cNvPr>
          <p:cNvSpPr txBox="1"/>
          <p:nvPr/>
        </p:nvSpPr>
        <p:spPr>
          <a:xfrm>
            <a:off x="1577129" y="1853514"/>
            <a:ext cx="8053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Have Existing HSA Balance</a:t>
            </a:r>
          </a:p>
          <a:p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Demand “Catastrophic Coverage”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Ability to Choose Willing Providers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Understand the </a:t>
            </a:r>
            <a:r>
              <a:rPr lang="en-US" sz="2800" b="1" dirty="0"/>
              <a:t>financial risk 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82273-DBD0-4E70-8787-483F3C12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992" y="2768367"/>
            <a:ext cx="2813807" cy="34085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718E8-13EB-4FD2-9FDF-58A21137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4C494-B6B3-43BE-8E23-B53A9C5C9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7030A0"/>
                </a:solidFill>
              </a:rPr>
              <a:t>– LOW Utilization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7C1965-D7CB-41E7-881B-786E6DBA5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2457" y="1469433"/>
            <a:ext cx="10807085" cy="154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9F9B5-8ABE-463B-B3FD-04E28110F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57" y="3002880"/>
            <a:ext cx="10807085" cy="2093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0A45C7-213A-443D-B4BF-9506F847F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57" y="3920601"/>
            <a:ext cx="10807085" cy="11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45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7030A0"/>
                </a:solidFill>
              </a:rPr>
              <a:t>– LOW Utilization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7C1965-D7CB-41E7-881B-786E6DBA5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2457" y="1469433"/>
            <a:ext cx="10807085" cy="154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9F9B5-8ABE-463B-B3FD-04E28110F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57" y="3002880"/>
            <a:ext cx="10807085" cy="2093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0A45C7-213A-443D-B4BF-9506F847F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363" y="3841218"/>
            <a:ext cx="7030179" cy="1254891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9FD5EA9-004C-48CB-909A-9A37C6EDAD6B}"/>
              </a:ext>
            </a:extLst>
          </p:cNvPr>
          <p:cNvSpPr/>
          <p:nvPr/>
        </p:nvSpPr>
        <p:spPr>
          <a:xfrm>
            <a:off x="3629609" y="3486654"/>
            <a:ext cx="559836" cy="7091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42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7030A0"/>
                </a:solidFill>
              </a:rPr>
              <a:t>– LOW Utilization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7C1965-D7CB-41E7-881B-786E6DBA5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2457" y="1469433"/>
            <a:ext cx="10807085" cy="154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9F9B5-8ABE-463B-B3FD-04E28110F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57" y="3002880"/>
            <a:ext cx="10807085" cy="2093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0A45C7-213A-443D-B4BF-9506F847F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029" y="3841218"/>
            <a:ext cx="3596513" cy="1254891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9FD5EA9-004C-48CB-909A-9A37C6EDAD6B}"/>
              </a:ext>
            </a:extLst>
          </p:cNvPr>
          <p:cNvSpPr/>
          <p:nvPr/>
        </p:nvSpPr>
        <p:spPr>
          <a:xfrm>
            <a:off x="6951307" y="3694930"/>
            <a:ext cx="559836" cy="7091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63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7030A0"/>
                </a:solidFill>
              </a:rPr>
              <a:t>– LOW Utilization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7C1965-D7CB-41E7-881B-786E6DBA5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2457" y="1469433"/>
            <a:ext cx="10807085" cy="154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9F9B5-8ABE-463B-B3FD-04E28110F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57" y="3002880"/>
            <a:ext cx="10807085" cy="2093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F75B4-C26B-4FD2-A98C-355089BC7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0673" y="3693702"/>
            <a:ext cx="597460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7030A0"/>
                </a:solidFill>
              </a:rPr>
              <a:t>– LOW Utilization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94E94B53-7501-49D4-B650-0D32B44FAF6C}"/>
              </a:ext>
            </a:extLst>
          </p:cNvPr>
          <p:cNvSpPr/>
          <p:nvPr/>
        </p:nvSpPr>
        <p:spPr>
          <a:xfrm>
            <a:off x="10190571" y="5192624"/>
            <a:ext cx="775121" cy="95158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7C1965-D7CB-41E7-881B-786E6DBA5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2457" y="1469433"/>
            <a:ext cx="10807085" cy="154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9F9B5-8ABE-463B-B3FD-04E28110F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57" y="3002880"/>
            <a:ext cx="10807085" cy="20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28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7030A0"/>
                </a:solidFill>
              </a:rPr>
              <a:t>– MAXIMUM Utilization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7C1965-D7CB-41E7-881B-786E6DBA5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2457" y="1469433"/>
            <a:ext cx="10807085" cy="154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B0A34D-FA6D-4B70-9F87-FAFEEF60E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57" y="2998834"/>
            <a:ext cx="10807085" cy="2096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BE966-D087-4238-807B-7103CCE1C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473" y="3890866"/>
            <a:ext cx="7025069" cy="12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3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7030A0"/>
                </a:solidFill>
              </a:rPr>
              <a:t>– MAXIMUM Utilization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7C1965-D7CB-41E7-881B-786E6DBA5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2457" y="1469433"/>
            <a:ext cx="10807085" cy="154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B0A34D-FA6D-4B70-9F87-FAFEEF60E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57" y="2998834"/>
            <a:ext cx="10807085" cy="2096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BE966-D087-4238-807B-7103CCE1C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2359" y="3890866"/>
            <a:ext cx="3587183" cy="1204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F383D-EC97-47D0-A426-CCAD3A42F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250" y="3767570"/>
            <a:ext cx="597460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2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0D63-4549-43D7-B732-A435E31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77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Country With “Most Efficient” Healthcare System?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A89441-CFF0-48BC-B9BC-1F6401265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970" y="1813171"/>
            <a:ext cx="4544059" cy="273405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CB212-8869-4953-9164-C572754B7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370" y="1597025"/>
            <a:ext cx="7620000" cy="4895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4372DC-A18E-4993-8402-930CDF50D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7030A0"/>
                </a:solidFill>
              </a:rPr>
              <a:t>– MAXIMUM Utilization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7C1965-D7CB-41E7-881B-786E6DBA5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2457" y="1469433"/>
            <a:ext cx="10807085" cy="154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B0A34D-FA6D-4B70-9F87-FAFEEF60E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57" y="2998834"/>
            <a:ext cx="10807085" cy="2096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F383D-EC97-47D0-A426-CCAD3A42F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1237" y="3820697"/>
            <a:ext cx="597460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68DD-7D9A-41B0-A45E-690F33A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00"/>
            <a:ext cx="10515600" cy="77392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AD47">
                    <a:lumMod val="50000"/>
                  </a:srgbClr>
                </a:solidFill>
              </a:rPr>
              <a:t>EXPLAIN THE MATH </a:t>
            </a:r>
            <a:r>
              <a:rPr lang="en-US" b="1" dirty="0">
                <a:solidFill>
                  <a:srgbClr val="7030A0"/>
                </a:solidFill>
              </a:rPr>
              <a:t>– MAXIMUM Utilization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2B51-C813-41C3-B34C-8DDE066F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3C17C-F611-4990-8137-DA65319F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7C1965-D7CB-41E7-881B-786E6DBA5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2457" y="1469433"/>
            <a:ext cx="10807085" cy="154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B0A34D-FA6D-4B70-9F87-FAFEEF60E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57" y="2998834"/>
            <a:ext cx="10807085" cy="2096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9D8E6F-06DF-4414-9FDA-5BD425783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266" y="5095247"/>
            <a:ext cx="81083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51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2020-6215-47FD-B354-821AE280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</a:rPr>
              <a:t>WHO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</a:rPr>
              <a:t>CAN’T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HAVE LASSO MEDICARE MSA?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48F3B-9068-41FB-AD5F-8603950F28D3}"/>
              </a:ext>
            </a:extLst>
          </p:cNvPr>
          <p:cNvSpPr txBox="1"/>
          <p:nvPr/>
        </p:nvSpPr>
        <p:spPr>
          <a:xfrm>
            <a:off x="1824605" y="1645706"/>
            <a:ext cx="80534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Live outside of Lasso Service Area (34 States &amp; DC)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Have other health coverage that pays Parts A &amp; B Expenses i.e. employer, TRICARE, the VA or FEHBP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Anyone eligible for Medicaid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Anyone receiving Hospice Benefits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82273-DBD0-4E70-8787-483F3C12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3292" y="3428999"/>
            <a:ext cx="1060507" cy="2747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0F88A-3DD2-42DA-8CD1-555877D8D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150C4-7CB3-4045-B6D9-0A98B6957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D53B-FC1D-4F47-AEC5-0554B437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669"/>
          </a:xfrm>
        </p:spPr>
        <p:txBody>
          <a:bodyPr/>
          <a:lstStyle/>
          <a:p>
            <a:pPr algn="ctr"/>
            <a:r>
              <a:rPr lang="en-US" b="1" dirty="0"/>
              <a:t>Clinical Access </a:t>
            </a:r>
            <a:r>
              <a:rPr lang="en-US" dirty="0"/>
              <a:t>with Lasso MSA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C3467-61C7-4EA5-AC6E-DACD4AB4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61" y="2582141"/>
            <a:ext cx="10515600" cy="3475707"/>
          </a:xfrm>
        </p:spPr>
        <p:txBody>
          <a:bodyPr/>
          <a:lstStyle/>
          <a:p>
            <a:r>
              <a:rPr lang="en-US" dirty="0"/>
              <a:t>No Network Restrictions</a:t>
            </a:r>
          </a:p>
          <a:p>
            <a:r>
              <a:rPr lang="en-US" dirty="0"/>
              <a:t>See Any </a:t>
            </a:r>
            <a:r>
              <a:rPr lang="en-US" b="1" i="1" dirty="0"/>
              <a:t>Willing</a:t>
            </a:r>
            <a:r>
              <a:rPr lang="en-US" dirty="0"/>
              <a:t> Medicare Participating Provider</a:t>
            </a:r>
          </a:p>
          <a:p>
            <a:r>
              <a:rPr lang="en-US" dirty="0"/>
              <a:t>See Any Willing Non-Participating Provider, but Pay Excess Charges</a:t>
            </a:r>
          </a:p>
          <a:p>
            <a:r>
              <a:rPr lang="en-US" dirty="0"/>
              <a:t>AVOID “Opt-Out” Medicare Providers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EDEDC-F2CD-448F-83A0-E72B74B71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90" y="1375794"/>
            <a:ext cx="6315956" cy="1162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486DF2-7FA4-4218-9128-FF77F3377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BF8A4-4EF4-4EE0-BB5F-FCCAB8A00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2020-6215-47FD-B354-821AE280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</a:rPr>
              <a:t>WHY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PEOPLE CHOOSE MEDICARE MSA?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48F3B-9068-41FB-AD5F-8603950F28D3}"/>
              </a:ext>
            </a:extLst>
          </p:cNvPr>
          <p:cNvSpPr txBox="1"/>
          <p:nvPr/>
        </p:nvSpPr>
        <p:spPr>
          <a:xfrm>
            <a:off x="1734753" y="1720840"/>
            <a:ext cx="9925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Build Savings of Tax-Free Money from Medicare </a:t>
            </a:r>
          </a:p>
          <a:p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$0 Monthly Premium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No Network Restrictions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</a:rPr>
              <a:t>Only pay Medicare Approved Pricing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Choose from Available Stand-Alone PDPs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Medigap Plan F/G Premiums Getting Expensive</a:t>
            </a:r>
          </a:p>
          <a:p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82273-DBD0-4E70-8787-483F3C12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281" y="3942825"/>
            <a:ext cx="1966518" cy="22341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5EAA3-214F-4A2C-A2B8-A7402AADC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2321D-E2B4-4B00-A7C0-B157B321D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2020-6215-47FD-B354-821AE280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</a:rPr>
              <a:t>WHY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AGENTS SHOULD SELL MSA Plans?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48F3B-9068-41FB-AD5F-8603950F28D3}"/>
              </a:ext>
            </a:extLst>
          </p:cNvPr>
          <p:cNvSpPr txBox="1"/>
          <p:nvPr/>
        </p:nvSpPr>
        <p:spPr>
          <a:xfrm>
            <a:off x="2004538" y="1544926"/>
            <a:ext cx="915281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/>
              <a:t>Lifetime Commission$ </a:t>
            </a:r>
            <a:r>
              <a:rPr lang="en-US" sz="2400" dirty="0"/>
              <a:t>Paid Like All MAPDs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Simple </a:t>
            </a:r>
            <a:r>
              <a:rPr lang="en-US" sz="2400" b="1" dirty="0"/>
              <a:t>Online Enrollment Process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Leads and Clients Will be Hearing About MSA Plans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Use as Tool to </a:t>
            </a:r>
            <a:r>
              <a:rPr lang="en-US" sz="2400" b="1" dirty="0"/>
              <a:t>Educate Financial Advisors, CPAs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/>
              <a:t>Educate Employers </a:t>
            </a:r>
            <a:r>
              <a:rPr lang="en-US" sz="2400" dirty="0"/>
              <a:t>about Attractive Option for Medicare Eligibles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 Get Additional PDP </a:t>
            </a:r>
            <a:r>
              <a:rPr lang="en-US" sz="2400" b="1" dirty="0"/>
              <a:t>Commission$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82273-DBD0-4E70-8787-483F3C12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0796" y="3959603"/>
            <a:ext cx="683003" cy="22173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7F9B5-4E4A-47EC-BE49-2922E8579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E5E08-EEA4-408A-A704-1590A2F1D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2020-6215-47FD-B354-821AE280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</a:rPr>
              <a:t>HOW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AGENTS SHOULD SELL MSA’s?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48F3B-9068-41FB-AD5F-8603950F28D3}"/>
              </a:ext>
            </a:extLst>
          </p:cNvPr>
          <p:cNvSpPr txBox="1"/>
          <p:nvPr/>
        </p:nvSpPr>
        <p:spPr>
          <a:xfrm>
            <a:off x="1744479" y="1850499"/>
            <a:ext cx="915281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Inform prospects &amp; clients about changes in Medicare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Share Lasso MSA information with Financial Advisors &amp; CPAs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Find prospects &amp; clients with high Medigap premiums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Find prospects with existing HSA account balances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Position MSA funds as a “Benefits Bank” for healthcare needs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Be able to “explain the math”!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82273-DBD0-4E70-8787-483F3C12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283" y="3428999"/>
            <a:ext cx="1815516" cy="2747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A4D72-FD54-48D9-B13E-98C6B76AC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439E2F-2043-47CE-8D75-6EAA1BCE3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D125-01B8-460F-851E-EF1B7689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SUMMARY:	 MEDICARE MSA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5C7AE-C5F9-4817-88E7-817236373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514" y="1825625"/>
            <a:ext cx="10221286" cy="24695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Medicare Advantage plan</a:t>
            </a:r>
          </a:p>
          <a:p>
            <a:r>
              <a:rPr lang="en-US" dirty="0"/>
              <a:t>Enroll AEP or ICEP</a:t>
            </a:r>
          </a:p>
          <a:p>
            <a:r>
              <a:rPr lang="en-US" dirty="0"/>
              <a:t>Annual Deposit in </a:t>
            </a:r>
            <a:r>
              <a:rPr lang="en-US" i="1" dirty="0"/>
              <a:t>YOUR </a:t>
            </a:r>
            <a:r>
              <a:rPr lang="en-US" dirty="0"/>
              <a:t>MSA Account that </a:t>
            </a:r>
            <a:r>
              <a:rPr lang="en-US" i="1" dirty="0"/>
              <a:t>YOU </a:t>
            </a:r>
            <a:r>
              <a:rPr lang="en-US" dirty="0"/>
              <a:t>Control</a:t>
            </a:r>
          </a:p>
          <a:p>
            <a:r>
              <a:rPr lang="en-US" dirty="0"/>
              <a:t>Pay for QME; </a:t>
            </a:r>
            <a:r>
              <a:rPr lang="en-US" b="1" u="sng" dirty="0"/>
              <a:t>Keep What You Don’t Use!</a:t>
            </a:r>
          </a:p>
          <a:p>
            <a:r>
              <a:rPr lang="en-US" dirty="0"/>
              <a:t>Financially Attractive with Low to Moderate Utilization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123CE-AF63-4DF9-90EF-290121F11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6ABC7B-0A3C-498A-A58C-0D55053B2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427" y="5572669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D125-01B8-460F-851E-EF1B7689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SUMMARY #2:	 MEDICARE MSA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5C7AE-C5F9-4817-88E7-817236373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744" y="1825625"/>
            <a:ext cx="9483055" cy="4351338"/>
          </a:xfrm>
        </p:spPr>
        <p:txBody>
          <a:bodyPr>
            <a:normAutofit/>
          </a:bodyPr>
          <a:lstStyle/>
          <a:p>
            <a:r>
              <a:rPr lang="en-US" dirty="0"/>
              <a:t>$0 Monthly Premium</a:t>
            </a:r>
          </a:p>
          <a:p>
            <a:r>
              <a:rPr lang="en-US" dirty="0"/>
              <a:t>No Network Restrictions – Any </a:t>
            </a:r>
            <a:r>
              <a:rPr lang="en-US" b="1" i="1" dirty="0"/>
              <a:t>Willing</a:t>
            </a:r>
            <a:r>
              <a:rPr lang="en-US" dirty="0"/>
              <a:t> Medicare Provider</a:t>
            </a:r>
          </a:p>
          <a:p>
            <a:r>
              <a:rPr lang="en-US" dirty="0"/>
              <a:t>Only Pay Medicare Allowed Amount</a:t>
            </a:r>
          </a:p>
          <a:p>
            <a:r>
              <a:rPr lang="en-US" dirty="0"/>
              <a:t>Catastrophic Coverage</a:t>
            </a:r>
          </a:p>
          <a:p>
            <a:r>
              <a:rPr lang="en-US" dirty="0"/>
              <a:t>Choose “Best” of Stand-Alone PDPs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D5A46-5B6A-4A3E-A5A6-CA4EE3B6C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174795-EB5B-45AF-85E1-0A0E1866A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427" y="5572669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E12AE-BC6B-4057-9E09-53B02F10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Medicare MSA Plans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963FE-1B0C-47BC-AAEB-F97D5B91488D}"/>
              </a:ext>
            </a:extLst>
          </p:cNvPr>
          <p:cNvSpPr/>
          <p:nvPr/>
        </p:nvSpPr>
        <p:spPr>
          <a:xfrm>
            <a:off x="1739164" y="1592621"/>
            <a:ext cx="8397551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WIN – WIN – WIN Scenario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DF4A4-D9DF-4FEB-A59C-18ECD4738A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39052" y="4427468"/>
            <a:ext cx="4314119" cy="1213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8B63F5-B018-429C-910F-188A0EA6BF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67" y="853842"/>
            <a:ext cx="2434168" cy="2171557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B37AC-1F5E-4A96-B34F-78D4FF2E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483554"/>
            <a:ext cx="9740319" cy="3355183"/>
          </a:xfrm>
        </p:spPr>
        <p:txBody>
          <a:bodyPr/>
          <a:lstStyle/>
          <a:p>
            <a:r>
              <a:rPr lang="en-US" b="1" dirty="0"/>
              <a:t>WIN for Medicare Eligibles</a:t>
            </a:r>
            <a:r>
              <a:rPr lang="en-US" dirty="0"/>
              <a:t>: Save Today for Future Needs 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WIN for Federal Government: </a:t>
            </a:r>
            <a:r>
              <a:rPr lang="en-US" dirty="0">
                <a:solidFill>
                  <a:prstClr val="black"/>
                </a:solidFill>
              </a:rPr>
              <a:t>Flatten Medicare Spending Curve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WIN for Medicare Agents:  </a:t>
            </a:r>
            <a:r>
              <a:rPr lang="en-US" dirty="0">
                <a:solidFill>
                  <a:prstClr val="black"/>
                </a:solidFill>
              </a:rPr>
              <a:t>Lifetime MA &amp; PDP Commissions 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endParaRPr lang="en-US" sz="1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DFF71-C5E5-479D-8B72-8CC87EC23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49" y="5348746"/>
            <a:ext cx="1175508" cy="1175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4A58D1-39BA-42D9-813D-4E9AD4867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427" y="5572669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24D2-322C-47FE-874A-43BB0BD8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Singapore National Health Plan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628796-EEA8-45BD-BA9D-419492921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4025" y="1690688"/>
            <a:ext cx="3153748" cy="3153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BDBF44-90D7-4F4A-9610-98CF6435C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14" y="2253172"/>
            <a:ext cx="4599255" cy="1839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F40D28-7133-4998-AD37-06D313140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57C165-637A-4BAF-9A08-766DA6283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4027D3-D290-4B75-90F9-55339AC4D88D}"/>
              </a:ext>
            </a:extLst>
          </p:cNvPr>
          <p:cNvSpPr/>
          <p:nvPr/>
        </p:nvSpPr>
        <p:spPr>
          <a:xfrm>
            <a:off x="2642532" y="4655890"/>
            <a:ext cx="6911895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Greg O’Brien, Managing Principal</a:t>
            </a:r>
          </a:p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404.821.1886 </a:t>
            </a:r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greg.obrien@medicarecaddy.com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7ACEE-B063-4194-B8ED-91E0E0C47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581" y="1229145"/>
            <a:ext cx="3509540" cy="2736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50BEC-C9E6-4454-9885-AF27A47E9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103" y="1229145"/>
            <a:ext cx="3736548" cy="29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4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1D04-8D69-4A78-BEC6-43BB6D19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Bloomberg World Healthcare Report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5241FF-CBF9-4E30-838C-DC603130E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514" y="1874432"/>
            <a:ext cx="10515600" cy="614786"/>
          </a:xfr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33955A9-7845-4857-8645-A29A3A57A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97801"/>
              </p:ext>
            </p:extLst>
          </p:nvPr>
        </p:nvGraphicFramePr>
        <p:xfrm>
          <a:off x="1007705" y="2845837"/>
          <a:ext cx="9825135" cy="20769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5027">
                  <a:extLst>
                    <a:ext uri="{9D8B030D-6E8A-4147-A177-3AD203B41FA5}">
                      <a16:colId xmlns:a16="http://schemas.microsoft.com/office/drawing/2014/main" val="535328133"/>
                    </a:ext>
                  </a:extLst>
                </a:gridCol>
                <a:gridCol w="1965027">
                  <a:extLst>
                    <a:ext uri="{9D8B030D-6E8A-4147-A177-3AD203B41FA5}">
                      <a16:colId xmlns:a16="http://schemas.microsoft.com/office/drawing/2014/main" val="3694224297"/>
                    </a:ext>
                  </a:extLst>
                </a:gridCol>
                <a:gridCol w="1965027">
                  <a:extLst>
                    <a:ext uri="{9D8B030D-6E8A-4147-A177-3AD203B41FA5}">
                      <a16:colId xmlns:a16="http://schemas.microsoft.com/office/drawing/2014/main" val="3197974089"/>
                    </a:ext>
                  </a:extLst>
                </a:gridCol>
                <a:gridCol w="1965027">
                  <a:extLst>
                    <a:ext uri="{9D8B030D-6E8A-4147-A177-3AD203B41FA5}">
                      <a16:colId xmlns:a16="http://schemas.microsoft.com/office/drawing/2014/main" val="4241506065"/>
                    </a:ext>
                  </a:extLst>
                </a:gridCol>
                <a:gridCol w="1965027">
                  <a:extLst>
                    <a:ext uri="{9D8B030D-6E8A-4147-A177-3AD203B41FA5}">
                      <a16:colId xmlns:a16="http://schemas.microsoft.com/office/drawing/2014/main" val="1122158742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Efficiency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Cost per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Percent of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52139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US $2,280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824864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78745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B5F78F5-F1FB-4F81-83F7-49F9F230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71E83-F3D9-431C-B0E7-6A637D2C8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4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1D04-8D69-4A78-BEC6-43BB6D19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Bloomberg World Healthcare Report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5241FF-CBF9-4E30-838C-DC603130E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514" y="1874432"/>
            <a:ext cx="10515600" cy="614786"/>
          </a:xfr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33955A9-7845-4857-8645-A29A3A57A043}"/>
              </a:ext>
            </a:extLst>
          </p:cNvPr>
          <p:cNvGraphicFramePr>
            <a:graphicFrameLocks noGrp="1"/>
          </p:cNvGraphicFramePr>
          <p:nvPr/>
        </p:nvGraphicFramePr>
        <p:xfrm>
          <a:off x="1007705" y="2845837"/>
          <a:ext cx="9825135" cy="20769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5027">
                  <a:extLst>
                    <a:ext uri="{9D8B030D-6E8A-4147-A177-3AD203B41FA5}">
                      <a16:colId xmlns:a16="http://schemas.microsoft.com/office/drawing/2014/main" val="535328133"/>
                    </a:ext>
                  </a:extLst>
                </a:gridCol>
                <a:gridCol w="1965027">
                  <a:extLst>
                    <a:ext uri="{9D8B030D-6E8A-4147-A177-3AD203B41FA5}">
                      <a16:colId xmlns:a16="http://schemas.microsoft.com/office/drawing/2014/main" val="3694224297"/>
                    </a:ext>
                  </a:extLst>
                </a:gridCol>
                <a:gridCol w="1965027">
                  <a:extLst>
                    <a:ext uri="{9D8B030D-6E8A-4147-A177-3AD203B41FA5}">
                      <a16:colId xmlns:a16="http://schemas.microsoft.com/office/drawing/2014/main" val="3197974089"/>
                    </a:ext>
                  </a:extLst>
                </a:gridCol>
                <a:gridCol w="1965027">
                  <a:extLst>
                    <a:ext uri="{9D8B030D-6E8A-4147-A177-3AD203B41FA5}">
                      <a16:colId xmlns:a16="http://schemas.microsoft.com/office/drawing/2014/main" val="4241506065"/>
                    </a:ext>
                  </a:extLst>
                </a:gridCol>
                <a:gridCol w="1965027">
                  <a:extLst>
                    <a:ext uri="{9D8B030D-6E8A-4147-A177-3AD203B41FA5}">
                      <a16:colId xmlns:a16="http://schemas.microsoft.com/office/drawing/2014/main" val="1122158742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Efficiency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Cost per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Percent of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52139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US $2,280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824864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US 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78745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456D23B-1118-47AB-BEAC-46C532463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16350-EC0D-4A1F-BE23-C9C027DD2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24D2-322C-47FE-874A-43BB0BD8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pPr algn="ctr"/>
            <a:r>
              <a:rPr lang="en-US" dirty="0"/>
              <a:t>Keys to Singapore Healthcare Efficiency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628796-EEA8-45BD-BA9D-419492921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3602" y="1716833"/>
            <a:ext cx="2395402" cy="2395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BDBF44-90D7-4F4A-9610-98CF6435C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19902"/>
            <a:ext cx="4599255" cy="18397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6AB09-C8AD-493C-A2CE-CD73C1A6ED3B}"/>
              </a:ext>
            </a:extLst>
          </p:cNvPr>
          <p:cNvSpPr txBox="1"/>
          <p:nvPr/>
        </p:nvSpPr>
        <p:spPr>
          <a:xfrm>
            <a:off x="1169815" y="4427093"/>
            <a:ext cx="4254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Prudence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40906-5380-4DF4-9CAF-F333CADA03AC}"/>
              </a:ext>
            </a:extLst>
          </p:cNvPr>
          <p:cNvSpPr txBox="1"/>
          <p:nvPr/>
        </p:nvSpPr>
        <p:spPr>
          <a:xfrm>
            <a:off x="6830009" y="4427093"/>
            <a:ext cx="366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Competition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34E05-830C-4BAB-883A-A2EF66013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F4978B-11D8-4899-84BD-9D735FAB3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0BA3-F1ED-421E-8BAA-7428B3C5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2020 ?????? Million People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512FC6-903B-49CC-B0ED-D0C576AB44F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544241"/>
            <a:ext cx="8464420" cy="19584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B35D37-C968-4187-9267-343278D44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151" y="1875360"/>
            <a:ext cx="5676900" cy="4484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130044-5BBA-4BFC-A0E2-2E04DB8C1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FDCFC5-DCCA-4C5F-89B0-C4BEF7283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0BA3-F1ED-421E-8BAA-7428B3C5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30+ Million People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512FC6-903B-49CC-B0ED-D0C576AB44F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544241"/>
            <a:ext cx="8464420" cy="19584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B35D37-C968-4187-9267-343278D44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151" y="1875360"/>
            <a:ext cx="5676900" cy="4484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130044-5BBA-4BFC-A0E2-2E04DB8C1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5347118"/>
            <a:ext cx="1175508" cy="1175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FDCFC5-DCCA-4C5F-89B0-C4BEF7283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5571041"/>
            <a:ext cx="2390158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61527</TotalTime>
  <Words>1644</Words>
  <Application>Microsoft Office PowerPoint</Application>
  <PresentationFormat>Widescreen</PresentationFormat>
  <Paragraphs>261</Paragraphs>
  <Slides>40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Office Theme</vt:lpstr>
      <vt:lpstr> </vt:lpstr>
      <vt:lpstr>Opening Comments</vt:lpstr>
      <vt:lpstr>Country With “Most Efficient” Healthcare System?</vt:lpstr>
      <vt:lpstr>Singapore National Health Plan</vt:lpstr>
      <vt:lpstr>Bloomberg World Healthcare Report </vt:lpstr>
      <vt:lpstr>Bloomberg World Healthcare Report </vt:lpstr>
      <vt:lpstr>Keys to Singapore Healthcare Efficiency</vt:lpstr>
      <vt:lpstr>2020 ?????? Million People</vt:lpstr>
      <vt:lpstr>30+ Million People</vt:lpstr>
      <vt:lpstr>Medicare MSA Plans – HSA for Medicare?</vt:lpstr>
      <vt:lpstr>Healthcare Consumerism = Prudence</vt:lpstr>
      <vt:lpstr>WHAT IS AN MSA?</vt:lpstr>
      <vt:lpstr>5 Primary Components of Medicare MSA</vt:lpstr>
      <vt:lpstr>Introducing Lasso Healthcare MSA  </vt:lpstr>
      <vt:lpstr>Lasso MSA Plan Designs for 2022</vt:lpstr>
      <vt:lpstr>$250 Gift Cards Bonus</vt:lpstr>
      <vt:lpstr>How Does Lasso MSA Work?</vt:lpstr>
      <vt:lpstr>EXPLAIN THE MATH – Fixed Costs</vt:lpstr>
      <vt:lpstr>EXPLAIN THE MATH – Fixed Costs</vt:lpstr>
      <vt:lpstr>EXPLAIN THE MATH – Fixed Costs</vt:lpstr>
      <vt:lpstr>EXPLAIN THE MATH – Fixed Costs</vt:lpstr>
      <vt:lpstr>WHO CHOOSES A LASSO MEDICARE MSA?</vt:lpstr>
      <vt:lpstr>EXPLAIN THE MATH – LOW Utilization</vt:lpstr>
      <vt:lpstr>EXPLAIN THE MATH – LOW Utilization</vt:lpstr>
      <vt:lpstr>EXPLAIN THE MATH – LOW Utilization</vt:lpstr>
      <vt:lpstr>EXPLAIN THE MATH – LOW Utilization</vt:lpstr>
      <vt:lpstr>EXPLAIN THE MATH – LOW Utilization</vt:lpstr>
      <vt:lpstr>EXPLAIN THE MATH – MAXIMUM Utilization</vt:lpstr>
      <vt:lpstr>EXPLAIN THE MATH – MAXIMUM Utilization</vt:lpstr>
      <vt:lpstr>EXPLAIN THE MATH – MAXIMUM Utilization</vt:lpstr>
      <vt:lpstr>EXPLAIN THE MATH – MAXIMUM Utilization</vt:lpstr>
      <vt:lpstr>WHO CAN’T HAVE LASSO MEDICARE MSA?</vt:lpstr>
      <vt:lpstr>Clinical Access with Lasso MSA</vt:lpstr>
      <vt:lpstr>WHY PEOPLE CHOOSE MEDICARE MSA?</vt:lpstr>
      <vt:lpstr>WHY AGENTS SHOULD SELL MSA Plans?</vt:lpstr>
      <vt:lpstr>HOW AGENTS SHOULD SELL MSA’s?</vt:lpstr>
      <vt:lpstr>SUMMARY:  MEDICARE MSA PLANS</vt:lpstr>
      <vt:lpstr>SUMMARY #2:  MEDICARE MSA PLANS</vt:lpstr>
      <vt:lpstr>Medicare MSA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OBrien</dc:creator>
  <cp:lastModifiedBy>Greg O'Brien</cp:lastModifiedBy>
  <cp:revision>420</cp:revision>
  <cp:lastPrinted>2021-09-15T01:10:51Z</cp:lastPrinted>
  <dcterms:created xsi:type="dcterms:W3CDTF">2019-04-28T20:48:31Z</dcterms:created>
  <dcterms:modified xsi:type="dcterms:W3CDTF">2021-09-15T01:11:29Z</dcterms:modified>
</cp:coreProperties>
</file>