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D. Hill" initials="DDH" lastIdx="1" clrIdx="0">
    <p:extLst>
      <p:ext uri="{19B8F6BF-5375-455C-9EA6-DF929625EA0E}">
        <p15:presenceInfo xmlns:p15="http://schemas.microsoft.com/office/powerpoint/2012/main" userId="S::dhill@libertycompany.com::9d08623c-fcdd-4a3f-a02e-b7feffff3e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9" autoAdjust="0"/>
    <p:restoredTop sz="94660"/>
  </p:normalViewPr>
  <p:slideViewPr>
    <p:cSldViewPr snapToGrid="0">
      <p:cViewPr varScale="1">
        <p:scale>
          <a:sx n="56" d="100"/>
          <a:sy n="56" d="100"/>
        </p:scale>
        <p:origin x="84"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13T19:54:04.447" idx="1">
    <p:pos x="10" y="10"/>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5A5808-3B61-48CC-92EF-85AC2E0DFA56}" type="datetime2">
              <a:rPr lang="en-US" smtClean="0"/>
              <a:t>Monday, September 13,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7371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AE0C963C-C1DB-4AFD-9DDC-0691666BF49B}" type="datetime2">
              <a:rPr lang="en-US" smtClean="0"/>
              <a:pPr/>
              <a:t>Monday, September 13, 2021</a:t>
            </a:fld>
            <a:endParaRPr lang="en-US" cap="all" dirty="0"/>
          </a:p>
        </p:txBody>
      </p:sp>
      <p:sp>
        <p:nvSpPr>
          <p:cNvPr id="4" name="Footer Placeholder 3"/>
          <p:cNvSpPr>
            <a:spLocks noGrp="1"/>
          </p:cNvSpPr>
          <p:nvPr>
            <p:ph type="ftr" sz="quarter" idx="11"/>
          </p:nvPr>
        </p:nvSpPr>
        <p:spPr/>
        <p:txBody>
          <a:bodyPr/>
          <a:lstStyle/>
          <a:p>
            <a:pPr algn="l"/>
            <a:endParaRPr lang="en-US"/>
          </a:p>
        </p:txBody>
      </p:sp>
      <p:sp>
        <p:nvSpPr>
          <p:cNvPr id="5" name="Slide Number Placeholder 4"/>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3304306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C963C-C1DB-4AFD-9DDC-0691666BF49B}" type="datetime2">
              <a:rPr lang="en-US" smtClean="0"/>
              <a:pPr/>
              <a:t>Monday, September 13, 2021</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6951481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C963C-C1DB-4AFD-9DDC-0691666BF49B}" type="datetime2">
              <a:rPr lang="en-US" smtClean="0"/>
              <a:pPr/>
              <a:t>Monday, September 13, 2021</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3317736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C963C-C1DB-4AFD-9DDC-0691666BF49B}" type="datetime2">
              <a:rPr lang="en-US" smtClean="0"/>
              <a:pPr/>
              <a:t>Monday, September 13, 2021</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444164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C963C-C1DB-4AFD-9DDC-0691666BF49B}" type="datetime2">
              <a:rPr lang="en-US" smtClean="0"/>
              <a:pPr/>
              <a:t>Monday, September 13, 2021</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175395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C963C-C1DB-4AFD-9DDC-0691666BF49B}" type="datetime2">
              <a:rPr lang="en-US" smtClean="0"/>
              <a:pPr/>
              <a:t>Monday, September 13, 2021</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7440212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0C963C-C1DB-4AFD-9DDC-0691666BF49B}" type="datetime2">
              <a:rPr lang="en-US" smtClean="0"/>
              <a:pPr/>
              <a:t>Monday, September 13, 2021</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87020593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0C963C-C1DB-4AFD-9DDC-0691666BF49B}" type="datetime2">
              <a:rPr lang="en-US" smtClean="0"/>
              <a:pPr/>
              <a:t>Monday, September 13, 2021</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57315172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0C963C-C1DB-4AFD-9DDC-0691666BF49B}" type="datetime2">
              <a:rPr lang="en-US" smtClean="0"/>
              <a:pPr/>
              <a:t>Monday, September 13, 2021</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40229188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07482-8128-47C6-A8DD-6452B0291CFF}" type="datetime2">
              <a:rPr lang="en-US" smtClean="0"/>
              <a:t>Monday, September 13,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2305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0C963C-C1DB-4AFD-9DDC-0691666BF49B}" type="datetime2">
              <a:rPr lang="en-US" smtClean="0"/>
              <a:pPr/>
              <a:t>Monday, September 13, 2021</a:t>
            </a:fld>
            <a:endParaRPr lang="en-US" cap="all" dirty="0"/>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41571772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0C963C-C1DB-4AFD-9DDC-0691666BF49B}" type="datetime2">
              <a:rPr lang="en-US" smtClean="0"/>
              <a:pPr/>
              <a:t>Monday, September 13, 2021</a:t>
            </a:fld>
            <a:endParaRPr lang="en-US" cap="all" dirty="0"/>
          </a:p>
        </p:txBody>
      </p:sp>
      <p:sp>
        <p:nvSpPr>
          <p:cNvPr id="8" name="Footer Placeholder 7"/>
          <p:cNvSpPr>
            <a:spLocks noGrp="1"/>
          </p:cNvSpPr>
          <p:nvPr>
            <p:ph type="ftr" sz="quarter" idx="11"/>
          </p:nvPr>
        </p:nvSpPr>
        <p:spPr/>
        <p:txBody>
          <a:bodyPr/>
          <a:lstStyle/>
          <a:p>
            <a:pPr algn="l"/>
            <a:endParaRPr lang="en-US"/>
          </a:p>
        </p:txBody>
      </p:sp>
      <p:sp>
        <p:nvSpPr>
          <p:cNvPr id="9" name="Slide Number Placeholder 8"/>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99142587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1612E-528E-4FD5-9E9E-E15F1108F171}" type="datetime2">
              <a:rPr lang="en-US" smtClean="0"/>
              <a:t>Monday, September 13,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4797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6D862-A06D-436F-A92E-EBAAD50B6E50}" type="datetime2">
              <a:rPr lang="en-US" smtClean="0"/>
              <a:t>Monday, September 13,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02207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C963C-C1DB-4AFD-9DDC-0691666BF49B}" type="datetime2">
              <a:rPr lang="en-US" smtClean="0"/>
              <a:pPr/>
              <a:t>Monday, September 13, 2021</a:t>
            </a:fld>
            <a:endParaRPr lang="en-US" cap="all" dirty="0"/>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9861047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8E4735-C637-46A3-94EB-AB3AC4188D2F}" type="datetime2">
              <a:rPr lang="en-US" smtClean="0"/>
              <a:t>Monday, September 13,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1256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E0C963C-C1DB-4AFD-9DDC-0691666BF49B}" type="datetime2">
              <a:rPr lang="en-US" smtClean="0"/>
              <a:pPr/>
              <a:t>Monday, September 13, 2021</a:t>
            </a:fld>
            <a:endParaRPr lang="en-US" cap="all"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lgn="l"/>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28764647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03D951-B4B0-40E0-91E9-114F1F06CE88}"/>
              </a:ext>
            </a:extLst>
          </p:cNvPr>
          <p:cNvSpPr>
            <a:spLocks noGrp="1"/>
          </p:cNvSpPr>
          <p:nvPr>
            <p:ph type="ctrTitle"/>
          </p:nvPr>
        </p:nvSpPr>
        <p:spPr>
          <a:xfrm>
            <a:off x="7532710" y="628617"/>
            <a:ext cx="3971902" cy="3028983"/>
          </a:xfrm>
        </p:spPr>
        <p:txBody>
          <a:bodyPr vert="horz" lIns="0" tIns="0" rIns="0" bIns="0" rtlCol="0">
            <a:normAutofit/>
          </a:bodyPr>
          <a:lstStyle/>
          <a:p>
            <a:pPr>
              <a:lnSpc>
                <a:spcPct val="90000"/>
              </a:lnSpc>
            </a:pPr>
            <a:r>
              <a:rPr lang="en-US" sz="3700" spc="700" dirty="0"/>
              <a:t>10 Common and Costly Medicare Mistakes</a:t>
            </a:r>
          </a:p>
        </p:txBody>
      </p:sp>
      <p:sp>
        <p:nvSpPr>
          <p:cNvPr id="3" name="Subtitle 2">
            <a:extLst>
              <a:ext uri="{FF2B5EF4-FFF2-40B4-BE49-F238E27FC236}">
                <a16:creationId xmlns:a16="http://schemas.microsoft.com/office/drawing/2014/main" id="{074E52AA-6983-4CB3-9C42-FF9D02AFE5B9}"/>
              </a:ext>
            </a:extLst>
          </p:cNvPr>
          <p:cNvSpPr>
            <a:spLocks noGrp="1"/>
          </p:cNvSpPr>
          <p:nvPr>
            <p:ph type="subTitle" idx="1"/>
          </p:nvPr>
        </p:nvSpPr>
        <p:spPr>
          <a:xfrm>
            <a:off x="7532709" y="3843868"/>
            <a:ext cx="2827315" cy="1564744"/>
          </a:xfrm>
        </p:spPr>
        <p:txBody>
          <a:bodyPr vert="horz" lIns="0" tIns="0" rIns="0" bIns="0" rtlCol="0">
            <a:normAutofit/>
          </a:bodyPr>
          <a:lstStyle/>
          <a:p>
            <a:pPr indent="-228600">
              <a:lnSpc>
                <a:spcPct val="90000"/>
              </a:lnSpc>
              <a:buFont typeface="Arial" panose="020B0604020202020204" pitchFamily="34" charset="0"/>
              <a:buChar char="•"/>
            </a:pPr>
            <a:r>
              <a:rPr lang="en-US" sz="1600" b="1">
                <a:latin typeface="Cavolini" panose="03000502040302020204" pitchFamily="66" charset="0"/>
                <a:cs typeface="Cavolini" panose="03000502040302020204" pitchFamily="66" charset="0"/>
              </a:rPr>
              <a:t>Presented by:</a:t>
            </a:r>
          </a:p>
          <a:p>
            <a:pPr indent="-228600">
              <a:lnSpc>
                <a:spcPct val="90000"/>
              </a:lnSpc>
              <a:buFont typeface="Arial" panose="020B0604020202020204" pitchFamily="34" charset="0"/>
              <a:buChar char="•"/>
            </a:pPr>
            <a:r>
              <a:rPr lang="en-US" sz="1600" b="1">
                <a:latin typeface="Cavolini" panose="03000502040302020204" pitchFamily="66" charset="0"/>
                <a:cs typeface="Cavolini" panose="03000502040302020204" pitchFamily="66" charset="0"/>
              </a:rPr>
              <a:t>Donna D. Hill, FLMI</a:t>
            </a:r>
          </a:p>
          <a:p>
            <a:pPr indent="-228600">
              <a:lnSpc>
                <a:spcPct val="90000"/>
              </a:lnSpc>
              <a:buFont typeface="Arial" panose="020B0604020202020204" pitchFamily="34" charset="0"/>
              <a:buChar char="•"/>
            </a:pPr>
            <a:r>
              <a:rPr lang="en-US" sz="1600" b="1">
                <a:latin typeface="Cavolini" panose="03000502040302020204" pitchFamily="66" charset="0"/>
                <a:cs typeface="Cavolini" panose="03000502040302020204" pitchFamily="66" charset="0"/>
              </a:rPr>
              <a:t>Director of Senior and Individual Markets</a:t>
            </a:r>
          </a:p>
          <a:p>
            <a:pPr indent="-228600">
              <a:lnSpc>
                <a:spcPct val="90000"/>
              </a:lnSpc>
              <a:buFont typeface="Arial" panose="020B0604020202020204" pitchFamily="34" charset="0"/>
              <a:buChar char="•"/>
            </a:pPr>
            <a:r>
              <a:rPr lang="en-US" sz="1600" b="1">
                <a:latin typeface="Cavolini" panose="03000502040302020204" pitchFamily="66" charset="0"/>
                <a:cs typeface="Cavolini" panose="03000502040302020204" pitchFamily="66" charset="0"/>
              </a:rPr>
              <a:t>E2E Benefits Services</a:t>
            </a:r>
          </a:p>
        </p:txBody>
      </p:sp>
      <p:sp>
        <p:nvSpPr>
          <p:cNvPr id="13"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wall, bird, blue&#10;&#10;Description automatically generated">
            <a:extLst>
              <a:ext uri="{FF2B5EF4-FFF2-40B4-BE49-F238E27FC236}">
                <a16:creationId xmlns:a16="http://schemas.microsoft.com/office/drawing/2014/main" id="{54C0FD2C-5ECA-41C7-8F98-ECC8ECEC3F5F}"/>
              </a:ext>
            </a:extLst>
          </p:cNvPr>
          <p:cNvPicPr>
            <a:picLocks noChangeAspect="1"/>
          </p:cNvPicPr>
          <p:nvPr/>
        </p:nvPicPr>
        <p:blipFill rotWithShape="1">
          <a:blip r:embed="rId2">
            <a:extLst>
              <a:ext uri="{28A0092B-C50C-407E-A947-70E740481C1C}">
                <a14:useLocalDpi xmlns:a14="http://schemas.microsoft.com/office/drawing/2010/main" val="0"/>
              </a:ext>
            </a:extLst>
          </a:blip>
          <a:srcRect r="5488" b="-1"/>
          <a:stretch/>
        </p:blipFill>
        <p:spPr>
          <a:xfrm>
            <a:off x="79907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15" name="Group 14">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35678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qr code&#10;&#10;Description automatically generated">
            <a:extLst>
              <a:ext uri="{FF2B5EF4-FFF2-40B4-BE49-F238E27FC236}">
                <a16:creationId xmlns:a16="http://schemas.microsoft.com/office/drawing/2014/main" id="{C0E093C2-C6EC-4CF9-AAA8-2560F7732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03520" cy="3142336"/>
          </a:xfrm>
          <a:prstGeom prst="rect">
            <a:avLst/>
          </a:prstGeom>
        </p:spPr>
      </p:pic>
      <p:sp>
        <p:nvSpPr>
          <p:cNvPr id="4" name="TextBox 3">
            <a:extLst>
              <a:ext uri="{FF2B5EF4-FFF2-40B4-BE49-F238E27FC236}">
                <a16:creationId xmlns:a16="http://schemas.microsoft.com/office/drawing/2014/main" id="{15AA9339-371D-4012-8C6F-C830D8914094}"/>
              </a:ext>
            </a:extLst>
          </p:cNvPr>
          <p:cNvSpPr txBox="1"/>
          <p:nvPr/>
        </p:nvSpPr>
        <p:spPr>
          <a:xfrm>
            <a:off x="182880" y="3429000"/>
            <a:ext cx="8629650" cy="1754326"/>
          </a:xfrm>
          <a:prstGeom prst="rect">
            <a:avLst/>
          </a:prstGeom>
          <a:noFill/>
        </p:spPr>
        <p:txBody>
          <a:bodyPr wrap="square" rtlCol="0">
            <a:spAutoFit/>
          </a:bodyPr>
          <a:lstStyle/>
          <a:p>
            <a:r>
              <a:rPr lang="en-US" dirty="0"/>
              <a:t>Mistake # 9</a:t>
            </a:r>
          </a:p>
          <a:p>
            <a:endParaRPr lang="en-US" dirty="0"/>
          </a:p>
          <a:p>
            <a:r>
              <a:rPr lang="en-US" dirty="0"/>
              <a:t>Continuing HSA contributions after ANY PART of Medicare becomes effective.  This includes Part A.  Any money contributed after the Medicare effective date is subject to a 6% excise tax.  Any match by the employer must also be returned.</a:t>
            </a:r>
          </a:p>
        </p:txBody>
      </p:sp>
    </p:spTree>
    <p:extLst>
      <p:ext uri="{BB962C8B-B14F-4D97-AF65-F5344CB8AC3E}">
        <p14:creationId xmlns:p14="http://schemas.microsoft.com/office/powerpoint/2010/main" val="59891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166986D2-3371-4EF9-AA4B-B43C4F8D2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3161" y="146804"/>
            <a:ext cx="6431198" cy="2605273"/>
          </a:xfrm>
          <a:prstGeom prst="rect">
            <a:avLst/>
          </a:prstGeom>
        </p:spPr>
      </p:pic>
      <p:sp>
        <p:nvSpPr>
          <p:cNvPr id="4" name="TextBox 3">
            <a:extLst>
              <a:ext uri="{FF2B5EF4-FFF2-40B4-BE49-F238E27FC236}">
                <a16:creationId xmlns:a16="http://schemas.microsoft.com/office/drawing/2014/main" id="{45320F32-5E03-4021-9B4E-474EC8346A60}"/>
              </a:ext>
            </a:extLst>
          </p:cNvPr>
          <p:cNvSpPr txBox="1"/>
          <p:nvPr/>
        </p:nvSpPr>
        <p:spPr>
          <a:xfrm>
            <a:off x="292963" y="523783"/>
            <a:ext cx="4740676" cy="4524315"/>
          </a:xfrm>
          <a:prstGeom prst="rect">
            <a:avLst/>
          </a:prstGeom>
          <a:noFill/>
        </p:spPr>
        <p:txBody>
          <a:bodyPr wrap="square" rtlCol="0">
            <a:spAutoFit/>
          </a:bodyPr>
          <a:lstStyle/>
          <a:p>
            <a:r>
              <a:rPr lang="en-US" dirty="0"/>
              <a:t>Mistake # 10</a:t>
            </a:r>
          </a:p>
          <a:p>
            <a:endParaRPr lang="en-US" dirty="0"/>
          </a:p>
          <a:p>
            <a:r>
              <a:rPr lang="en-US" dirty="0"/>
              <a:t>NOT UNDERSTANDING THE IMPACTS OF IRMAA</a:t>
            </a:r>
          </a:p>
          <a:p>
            <a:endParaRPr lang="en-US" dirty="0"/>
          </a:p>
          <a:p>
            <a:r>
              <a:rPr lang="en-US" dirty="0"/>
              <a:t>You retire at age 65 and enroll in Medicare.  Your income was less than $176,000 for you and your spouse so you are paying the standard premium for Part B.  At age 68, you convert a large IRA to a Roth IRA.  This significantly increases the amount on your tax return that is used to calculate IRMAA, causing your Medicare Part B premium to go up by $433.50 per month – or $5,202 per year.</a:t>
            </a:r>
          </a:p>
        </p:txBody>
      </p:sp>
    </p:spTree>
    <p:extLst>
      <p:ext uri="{BB962C8B-B14F-4D97-AF65-F5344CB8AC3E}">
        <p14:creationId xmlns:p14="http://schemas.microsoft.com/office/powerpoint/2010/main" val="283009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1CA359A7-8810-4291-AAE9-B8412AFE6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747" y="0"/>
            <a:ext cx="8300620" cy="4490499"/>
          </a:xfrm>
          <a:prstGeom prst="rect">
            <a:avLst/>
          </a:prstGeom>
        </p:spPr>
      </p:pic>
      <p:sp>
        <p:nvSpPr>
          <p:cNvPr id="4" name="TextBox 3">
            <a:extLst>
              <a:ext uri="{FF2B5EF4-FFF2-40B4-BE49-F238E27FC236}">
                <a16:creationId xmlns:a16="http://schemas.microsoft.com/office/drawing/2014/main" id="{CA224313-51E0-4213-94BB-38BB74F8566F}"/>
              </a:ext>
            </a:extLst>
          </p:cNvPr>
          <p:cNvSpPr txBox="1"/>
          <p:nvPr/>
        </p:nvSpPr>
        <p:spPr>
          <a:xfrm>
            <a:off x="443883" y="4749553"/>
            <a:ext cx="7652552" cy="923330"/>
          </a:xfrm>
          <a:prstGeom prst="rect">
            <a:avLst/>
          </a:prstGeom>
          <a:noFill/>
        </p:spPr>
        <p:txBody>
          <a:bodyPr wrap="square" rtlCol="0">
            <a:spAutoFit/>
          </a:bodyPr>
          <a:lstStyle/>
          <a:p>
            <a:r>
              <a:rPr lang="en-US" dirty="0"/>
              <a:t>Mistakes like these cost Americans more than $6.4 billion annually.  But with advice of a trusted advisor they don’t have to.</a:t>
            </a:r>
          </a:p>
          <a:p>
            <a:r>
              <a:rPr lang="en-US" dirty="0"/>
              <a:t>BE THAT ADVISOR!</a:t>
            </a:r>
          </a:p>
        </p:txBody>
      </p:sp>
    </p:spTree>
    <p:extLst>
      <p:ext uri="{BB962C8B-B14F-4D97-AF65-F5344CB8AC3E}">
        <p14:creationId xmlns:p14="http://schemas.microsoft.com/office/powerpoint/2010/main" val="93488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board with white writing&#10;&#10;Description automatically generated with low confidence">
            <a:extLst>
              <a:ext uri="{FF2B5EF4-FFF2-40B4-BE49-F238E27FC236}">
                <a16:creationId xmlns:a16="http://schemas.microsoft.com/office/drawing/2014/main" id="{CEEBB6F5-31BC-498B-B5CF-C479B57C0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238" y="790905"/>
            <a:ext cx="9809524" cy="5276190"/>
          </a:xfrm>
          <a:prstGeom prst="rect">
            <a:avLst/>
          </a:prstGeom>
        </p:spPr>
      </p:pic>
    </p:spTree>
    <p:extLst>
      <p:ext uri="{BB962C8B-B14F-4D97-AF65-F5344CB8AC3E}">
        <p14:creationId xmlns:p14="http://schemas.microsoft.com/office/powerpoint/2010/main" val="342604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A5FAF2-B46B-41CE-A6D3-086878907C3D}"/>
              </a:ext>
            </a:extLst>
          </p:cNvPr>
          <p:cNvSpPr txBox="1"/>
          <p:nvPr/>
        </p:nvSpPr>
        <p:spPr>
          <a:xfrm>
            <a:off x="674703" y="1012054"/>
            <a:ext cx="9010835" cy="3785652"/>
          </a:xfrm>
          <a:prstGeom prst="rect">
            <a:avLst/>
          </a:prstGeom>
          <a:noFill/>
        </p:spPr>
        <p:txBody>
          <a:bodyPr wrap="square" rtlCol="0">
            <a:spAutoFit/>
          </a:bodyPr>
          <a:lstStyle/>
          <a:p>
            <a:pPr algn="ctr"/>
            <a:r>
              <a:rPr lang="en-US" sz="2400" dirty="0">
                <a:latin typeface="Daytona" panose="020B0604020202020204" pitchFamily="34" charset="0"/>
              </a:rPr>
              <a:t>72% of people over the age of 50 wish they better understood Medicare.</a:t>
            </a:r>
          </a:p>
          <a:p>
            <a:pPr algn="ctr"/>
            <a:r>
              <a:rPr lang="en-US" sz="2400" dirty="0">
                <a:latin typeface="Daytona" panose="020B0604020202020204" pitchFamily="34" charset="0"/>
              </a:rPr>
              <a:t>Medicare is a key retirement decision but seniors approaching eligibility are overwhelmed with information that ultimately just confuses them.  They are left at risk of making costly, often permanent mistakes.</a:t>
            </a:r>
          </a:p>
          <a:p>
            <a:pPr algn="ctr"/>
            <a:endParaRPr lang="en-US" sz="2400" dirty="0">
              <a:latin typeface="Daytona" panose="020B0604020202020204" pitchFamily="34" charset="0"/>
            </a:endParaRPr>
          </a:p>
          <a:p>
            <a:pPr algn="ctr"/>
            <a:r>
              <a:rPr lang="en-US" sz="2400" dirty="0">
                <a:latin typeface="Daytona" panose="020B0604020202020204" pitchFamily="34" charset="0"/>
              </a:rPr>
              <a:t>Here are some of the most common – and most costly – mistakes made.  Take the time to understand the detrimental impact just one mistake can have.</a:t>
            </a:r>
          </a:p>
        </p:txBody>
      </p:sp>
    </p:spTree>
    <p:extLst>
      <p:ext uri="{BB962C8B-B14F-4D97-AF65-F5344CB8AC3E}">
        <p14:creationId xmlns:p14="http://schemas.microsoft.com/office/powerpoint/2010/main" val="299862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58" name="Straight Connector 57">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64" name="Rectangle 63">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wo people sitting on a couch looking at a computer&#10;&#10;Description automatically generated with medium confidence">
            <a:extLst>
              <a:ext uri="{FF2B5EF4-FFF2-40B4-BE49-F238E27FC236}">
                <a16:creationId xmlns:a16="http://schemas.microsoft.com/office/drawing/2014/main" id="{C3FC1931-778B-449C-8AD7-6777564D1E00}"/>
              </a:ext>
            </a:extLst>
          </p:cNvPr>
          <p:cNvPicPr>
            <a:picLocks noChangeAspect="1"/>
          </p:cNvPicPr>
          <p:nvPr/>
        </p:nvPicPr>
        <p:blipFill rotWithShape="1">
          <a:blip r:embed="rId2">
            <a:extLst>
              <a:ext uri="{28A0092B-C50C-407E-A947-70E740481C1C}">
                <a14:useLocalDpi xmlns:a14="http://schemas.microsoft.com/office/drawing/2010/main" val="0"/>
              </a:ext>
            </a:extLst>
          </a:blip>
          <a:srcRect l="31127" r="30320" b="2"/>
          <a:stretch/>
        </p:blipFill>
        <p:spPr>
          <a:xfrm>
            <a:off x="831" y="10"/>
            <a:ext cx="3502025" cy="6857990"/>
          </a:xfrm>
          <a:prstGeom prst="rect">
            <a:avLst/>
          </a:prstGeom>
          <a:effectLst>
            <a:innerShdw blurRad="57150" dist="38100" dir="14460000">
              <a:prstClr val="black">
                <a:alpha val="70000"/>
              </a:prstClr>
            </a:innerShdw>
          </a:effectLst>
        </p:spPr>
      </p:pic>
      <p:sp>
        <p:nvSpPr>
          <p:cNvPr id="4" name="TextBox 3">
            <a:extLst>
              <a:ext uri="{FF2B5EF4-FFF2-40B4-BE49-F238E27FC236}">
                <a16:creationId xmlns:a16="http://schemas.microsoft.com/office/drawing/2014/main" id="{65E6A579-9296-4133-9571-2C0798053DF1}"/>
              </a:ext>
            </a:extLst>
          </p:cNvPr>
          <p:cNvSpPr txBox="1"/>
          <p:nvPr/>
        </p:nvSpPr>
        <p:spPr>
          <a:xfrm>
            <a:off x="3884612" y="685800"/>
            <a:ext cx="6626072" cy="5486400"/>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pPr>
            <a:r>
              <a:rPr lang="en-US" sz="2400" dirty="0">
                <a:ln w="3175" cmpd="sng">
                  <a:noFill/>
                </a:ln>
              </a:rPr>
              <a:t>Mistake # 1</a:t>
            </a:r>
          </a:p>
          <a:p>
            <a:pPr>
              <a:spcBef>
                <a:spcPct val="20000"/>
              </a:spcBef>
              <a:spcAft>
                <a:spcPts val="600"/>
              </a:spcAft>
              <a:buClr>
                <a:schemeClr val="tx1"/>
              </a:buClr>
              <a:buSzPct val="80000"/>
            </a:pPr>
            <a:r>
              <a:rPr lang="en-US" sz="2400" dirty="0">
                <a:ln w="3175" cmpd="sng">
                  <a:noFill/>
                </a:ln>
              </a:rPr>
              <a:t>NOT CONSULTING AN ADVISOR WHO CAN STEER THEM AWAY FROM MISTAKES 2-10</a:t>
            </a:r>
          </a:p>
          <a:p>
            <a:pPr>
              <a:spcBef>
                <a:spcPct val="20000"/>
              </a:spcBef>
              <a:spcAft>
                <a:spcPts val="600"/>
              </a:spcAft>
              <a:buClr>
                <a:schemeClr val="tx1"/>
              </a:buClr>
              <a:buSzPct val="80000"/>
            </a:pPr>
            <a:r>
              <a:rPr lang="en-US" sz="2400" dirty="0">
                <a:ln w="3175" cmpd="sng">
                  <a:noFill/>
                </a:ln>
              </a:rPr>
              <a:t>Even for the most intelligent and diligent researcher Medicare is confusing!  Get the word out in your community that you are available and willing to advise. </a:t>
            </a:r>
          </a:p>
          <a:p>
            <a:pPr>
              <a:spcBef>
                <a:spcPct val="20000"/>
              </a:spcBef>
              <a:spcAft>
                <a:spcPts val="600"/>
              </a:spcAft>
              <a:buClr>
                <a:schemeClr val="tx1"/>
              </a:buClr>
              <a:buSzPct val="80000"/>
            </a:pPr>
            <a:endParaRPr lang="en-US" sz="2400" dirty="0">
              <a:ln w="3175" cmpd="sng">
                <a:noFill/>
              </a:ln>
            </a:endParaRPr>
          </a:p>
          <a:p>
            <a:pPr>
              <a:spcBef>
                <a:spcPct val="20000"/>
              </a:spcBef>
              <a:spcAft>
                <a:spcPts val="600"/>
              </a:spcAft>
              <a:buClr>
                <a:schemeClr val="tx1"/>
              </a:buClr>
              <a:buSzPct val="80000"/>
            </a:pPr>
            <a:r>
              <a:rPr lang="en-US" sz="2400" dirty="0">
                <a:ln w="3175" cmpd="sng">
                  <a:noFill/>
                </a:ln>
              </a:rPr>
              <a:t>“The way to get what you want is to hep enough other people get what they want” – Zig Ziglar </a:t>
            </a:r>
          </a:p>
          <a:p>
            <a:pPr marL="514350" indent="-514350">
              <a:spcBef>
                <a:spcPct val="20000"/>
              </a:spcBef>
              <a:spcAft>
                <a:spcPts val="600"/>
              </a:spcAft>
              <a:buClr>
                <a:schemeClr val="tx1"/>
              </a:buClr>
              <a:buSzPct val="80000"/>
              <a:buFont typeface="Wingdings 3" panose="05040102010807070707" pitchFamily="18" charset="2"/>
              <a:buChar char=""/>
            </a:pPr>
            <a:endParaRPr lang="en-US" dirty="0">
              <a:ln w="3175" cmpd="sng">
                <a:noFill/>
              </a:ln>
              <a:solidFill>
                <a:schemeClr val="bg2">
                  <a:lumMod val="75000"/>
                </a:schemeClr>
              </a:solidFill>
            </a:endParaRPr>
          </a:p>
          <a:p>
            <a:pPr marL="514350" indent="-514350">
              <a:spcBef>
                <a:spcPct val="20000"/>
              </a:spcBef>
              <a:spcAft>
                <a:spcPts val="600"/>
              </a:spcAft>
              <a:buClr>
                <a:schemeClr val="tx1"/>
              </a:buClr>
              <a:buSzPct val="80000"/>
              <a:buFont typeface="Wingdings 3" panose="05040102010807070707" pitchFamily="18" charset="2"/>
              <a:buChar char=""/>
            </a:pPr>
            <a:endParaRPr lang="en-US" dirty="0">
              <a:ln w="3175" cmpd="sng">
                <a:noFill/>
              </a:ln>
              <a:solidFill>
                <a:schemeClr val="bg2">
                  <a:lumMod val="75000"/>
                </a:schemeClr>
              </a:solidFill>
            </a:endParaRPr>
          </a:p>
        </p:txBody>
      </p:sp>
      <p:grpSp>
        <p:nvGrpSpPr>
          <p:cNvPr id="66" name="Group 65">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67" name="Straight Connector 66">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1713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9EC74BE-ABF7-4064-8A41-EFA1C24AD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35" y="86360"/>
            <a:ext cx="7682865" cy="2801044"/>
          </a:xfrm>
          <a:prstGeom prst="rect">
            <a:avLst/>
          </a:prstGeom>
        </p:spPr>
      </p:pic>
      <p:sp>
        <p:nvSpPr>
          <p:cNvPr id="5" name="TextBox 4">
            <a:extLst>
              <a:ext uri="{FF2B5EF4-FFF2-40B4-BE49-F238E27FC236}">
                <a16:creationId xmlns:a16="http://schemas.microsoft.com/office/drawing/2014/main" id="{A0087F9E-0DE6-4DA1-AF16-4D37F22E09AD}"/>
              </a:ext>
            </a:extLst>
          </p:cNvPr>
          <p:cNvSpPr txBox="1"/>
          <p:nvPr/>
        </p:nvSpPr>
        <p:spPr>
          <a:xfrm>
            <a:off x="468630" y="3291840"/>
            <a:ext cx="7818120" cy="2862322"/>
          </a:xfrm>
          <a:prstGeom prst="rect">
            <a:avLst/>
          </a:prstGeom>
          <a:noFill/>
        </p:spPr>
        <p:txBody>
          <a:bodyPr wrap="square" rtlCol="0">
            <a:spAutoFit/>
          </a:bodyPr>
          <a:lstStyle/>
          <a:p>
            <a:r>
              <a:rPr lang="en-US" dirty="0"/>
              <a:t>Mistake #2 </a:t>
            </a:r>
          </a:p>
          <a:p>
            <a:endParaRPr lang="en-US" dirty="0"/>
          </a:p>
          <a:p>
            <a:r>
              <a:rPr lang="en-US" dirty="0"/>
              <a:t>NOT PURCHASING COVERAGE BEYOND PARTS A AND B</a:t>
            </a:r>
          </a:p>
          <a:p>
            <a:endParaRPr lang="en-US" dirty="0"/>
          </a:p>
          <a:p>
            <a:r>
              <a:rPr lang="en-US" dirty="0"/>
              <a:t>As agents we often focus our marketing efforts on those turning 65 and people who are already in a plan but want to review their coverage during open enrollment.  However, there are thousands of seniors out there who don’t have supplemental coverage and don’t know how to get it other than calling Joe Namath – and we all know how well that works out.</a:t>
            </a:r>
          </a:p>
        </p:txBody>
      </p:sp>
    </p:spTree>
    <p:extLst>
      <p:ext uri="{BB962C8B-B14F-4D97-AF65-F5344CB8AC3E}">
        <p14:creationId xmlns:p14="http://schemas.microsoft.com/office/powerpoint/2010/main" val="10691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with low confidence">
            <a:extLst>
              <a:ext uri="{FF2B5EF4-FFF2-40B4-BE49-F238E27FC236}">
                <a16:creationId xmlns:a16="http://schemas.microsoft.com/office/drawing/2014/main" id="{CCA31390-415A-4BF6-A4CF-BAA303965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6120" y="434340"/>
            <a:ext cx="3596640" cy="3596640"/>
          </a:xfrm>
          <a:prstGeom prst="rect">
            <a:avLst/>
          </a:prstGeom>
        </p:spPr>
      </p:pic>
      <p:sp>
        <p:nvSpPr>
          <p:cNvPr id="6" name="TextBox 5">
            <a:extLst>
              <a:ext uri="{FF2B5EF4-FFF2-40B4-BE49-F238E27FC236}">
                <a16:creationId xmlns:a16="http://schemas.microsoft.com/office/drawing/2014/main" id="{5F266CCE-A021-491F-A8C2-4B802FDABDD5}"/>
              </a:ext>
            </a:extLst>
          </p:cNvPr>
          <p:cNvSpPr txBox="1"/>
          <p:nvPr/>
        </p:nvSpPr>
        <p:spPr>
          <a:xfrm>
            <a:off x="506730" y="800099"/>
            <a:ext cx="6549390" cy="4893647"/>
          </a:xfrm>
          <a:prstGeom prst="rect">
            <a:avLst/>
          </a:prstGeom>
          <a:noFill/>
        </p:spPr>
        <p:txBody>
          <a:bodyPr wrap="square" rtlCol="0">
            <a:spAutoFit/>
          </a:bodyPr>
          <a:lstStyle/>
          <a:p>
            <a:r>
              <a:rPr lang="en-US" sz="2400" dirty="0"/>
              <a:t>Mistake # 3</a:t>
            </a:r>
          </a:p>
          <a:p>
            <a:endParaRPr lang="en-US" sz="2400" dirty="0"/>
          </a:p>
          <a:p>
            <a:r>
              <a:rPr lang="en-US" sz="2400" dirty="0"/>
              <a:t>BELIEVING ZERO PREMIUM MEANS ZERO COST</a:t>
            </a:r>
          </a:p>
          <a:p>
            <a:endParaRPr lang="en-US" sz="2400" dirty="0"/>
          </a:p>
          <a:p>
            <a:r>
              <a:rPr lang="en-US" sz="2400" dirty="0"/>
              <a:t>When explaining Medicare to a senior, I present this as “pay now or pay later”.  I emphasize the costs that may be involved in a claims situation under a Medicare Advantage plan.  I particularly emphasize the copay if  they need an MRI (usually around $200-300), and the copay they will pay for the first 6-7 days of a hospital stay</a:t>
            </a:r>
            <a:r>
              <a:rPr lang="en-US" dirty="0"/>
              <a:t>.</a:t>
            </a:r>
          </a:p>
        </p:txBody>
      </p:sp>
    </p:spTree>
    <p:extLst>
      <p:ext uri="{BB962C8B-B14F-4D97-AF65-F5344CB8AC3E}">
        <p14:creationId xmlns:p14="http://schemas.microsoft.com/office/powerpoint/2010/main" val="301076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ectangle&#10;&#10;Description automatically generated">
            <a:extLst>
              <a:ext uri="{FF2B5EF4-FFF2-40B4-BE49-F238E27FC236}">
                <a16:creationId xmlns:a16="http://schemas.microsoft.com/office/drawing/2014/main" id="{D44D902C-A692-4D08-9FFD-368A79333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17170"/>
            <a:ext cx="6309360" cy="2256561"/>
          </a:xfrm>
          <a:prstGeom prst="rect">
            <a:avLst/>
          </a:prstGeom>
        </p:spPr>
      </p:pic>
      <p:sp>
        <p:nvSpPr>
          <p:cNvPr id="4" name="TextBox 3">
            <a:extLst>
              <a:ext uri="{FF2B5EF4-FFF2-40B4-BE49-F238E27FC236}">
                <a16:creationId xmlns:a16="http://schemas.microsoft.com/office/drawing/2014/main" id="{DD639E7C-F5CB-453C-9848-82882B863F06}"/>
              </a:ext>
            </a:extLst>
          </p:cNvPr>
          <p:cNvSpPr txBox="1"/>
          <p:nvPr/>
        </p:nvSpPr>
        <p:spPr>
          <a:xfrm>
            <a:off x="400050" y="2823210"/>
            <a:ext cx="8972550" cy="3170099"/>
          </a:xfrm>
          <a:prstGeom prst="rect">
            <a:avLst/>
          </a:prstGeom>
          <a:noFill/>
        </p:spPr>
        <p:txBody>
          <a:bodyPr wrap="square" rtlCol="0">
            <a:spAutoFit/>
          </a:bodyPr>
          <a:lstStyle/>
          <a:p>
            <a:r>
              <a:rPr lang="en-US" sz="2000" dirty="0">
                <a:latin typeface="Daytona" panose="020B0604030500040204" pitchFamily="34" charset="0"/>
              </a:rPr>
              <a:t>Mistake # 4</a:t>
            </a:r>
          </a:p>
          <a:p>
            <a:endParaRPr lang="en-US" sz="2000" dirty="0">
              <a:latin typeface="Daytona" panose="020B0604030500040204" pitchFamily="34" charset="0"/>
            </a:endParaRPr>
          </a:p>
          <a:p>
            <a:r>
              <a:rPr lang="en-US" sz="2000" dirty="0">
                <a:latin typeface="Daytona" panose="020B0604030500040204" pitchFamily="34" charset="0"/>
              </a:rPr>
              <a:t>NOT REVIEWING COVERAGE ANNUALLY</a:t>
            </a:r>
          </a:p>
          <a:p>
            <a:endParaRPr lang="en-US" sz="2000" dirty="0">
              <a:latin typeface="Daytona" panose="020B0604030500040204" pitchFamily="34" charset="0"/>
            </a:endParaRPr>
          </a:p>
          <a:p>
            <a:r>
              <a:rPr lang="en-US" sz="2000" dirty="0">
                <a:latin typeface="Daytona" panose="020B0604030500040204" pitchFamily="34" charset="0"/>
              </a:rPr>
              <a:t>Formularies change.  Benefits change.  Provider lists change.  If you have a block of Medicare Advantage business, you need to review the plan of every client every year.  Do this in October when the ANOCs come out.  Even Medicare Supplement plans should be reviewed every year to see if the premium has increased out of affordability for your client.</a:t>
            </a:r>
          </a:p>
        </p:txBody>
      </p:sp>
    </p:spTree>
    <p:extLst>
      <p:ext uri="{BB962C8B-B14F-4D97-AF65-F5344CB8AC3E}">
        <p14:creationId xmlns:p14="http://schemas.microsoft.com/office/powerpoint/2010/main" val="2819655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9B55E7D8-A029-4D82-9846-A31E7AF9F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213" y="398132"/>
            <a:ext cx="5758719" cy="3449473"/>
          </a:xfrm>
          <a:prstGeom prst="rect">
            <a:avLst/>
          </a:prstGeom>
        </p:spPr>
      </p:pic>
      <p:sp>
        <p:nvSpPr>
          <p:cNvPr id="4" name="TextBox 3">
            <a:extLst>
              <a:ext uri="{FF2B5EF4-FFF2-40B4-BE49-F238E27FC236}">
                <a16:creationId xmlns:a16="http://schemas.microsoft.com/office/drawing/2014/main" id="{76A81726-E885-49FE-921A-D2E59832AC21}"/>
              </a:ext>
            </a:extLst>
          </p:cNvPr>
          <p:cNvSpPr txBox="1"/>
          <p:nvPr/>
        </p:nvSpPr>
        <p:spPr>
          <a:xfrm>
            <a:off x="296883" y="593766"/>
            <a:ext cx="5272644" cy="5078313"/>
          </a:xfrm>
          <a:prstGeom prst="rect">
            <a:avLst/>
          </a:prstGeom>
          <a:noFill/>
        </p:spPr>
        <p:txBody>
          <a:bodyPr wrap="square" rtlCol="0">
            <a:spAutoFit/>
          </a:bodyPr>
          <a:lstStyle/>
          <a:p>
            <a:r>
              <a:rPr lang="en-US" dirty="0"/>
              <a:t>Mistake # 5</a:t>
            </a:r>
          </a:p>
          <a:p>
            <a:endParaRPr lang="en-US" dirty="0"/>
          </a:p>
          <a:p>
            <a:r>
              <a:rPr lang="en-US" dirty="0"/>
              <a:t>ENROLLING WHEN YOU SHOULD DELAY, OR DELAYING WHEN YOU SHOULD ENROLL</a:t>
            </a:r>
          </a:p>
          <a:p>
            <a:endParaRPr lang="en-US" dirty="0"/>
          </a:p>
          <a:p>
            <a:r>
              <a:rPr lang="en-US" dirty="0"/>
              <a:t>This is the question I get most often from those turning 65.  Do I need to enroll in Part B?  Many think that if they are not working they don’t have to enroll.  However, if they are working for an employer with less than 20  employees, that’s not true.  Some think that if they are healthy they can wait and enroll anytime.  Also not true.  Not only is there a penalty but if they found they needed coverage they would have to wait to general enrollment for coverage to be effective the following July.  More about this in the next slide.</a:t>
            </a:r>
          </a:p>
        </p:txBody>
      </p:sp>
    </p:spTree>
    <p:extLst>
      <p:ext uri="{BB962C8B-B14F-4D97-AF65-F5344CB8AC3E}">
        <p14:creationId xmlns:p14="http://schemas.microsoft.com/office/powerpoint/2010/main" val="143456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with medium confidence">
            <a:extLst>
              <a:ext uri="{FF2B5EF4-FFF2-40B4-BE49-F238E27FC236}">
                <a16:creationId xmlns:a16="http://schemas.microsoft.com/office/drawing/2014/main" id="{639B48AC-C8E1-49BE-8781-49067EE65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194310"/>
            <a:ext cx="7932420" cy="2400300"/>
          </a:xfrm>
          <a:prstGeom prst="rect">
            <a:avLst/>
          </a:prstGeom>
        </p:spPr>
      </p:pic>
      <p:sp>
        <p:nvSpPr>
          <p:cNvPr id="7" name="TextBox 6">
            <a:extLst>
              <a:ext uri="{FF2B5EF4-FFF2-40B4-BE49-F238E27FC236}">
                <a16:creationId xmlns:a16="http://schemas.microsoft.com/office/drawing/2014/main" id="{1F330E12-031E-4A6B-968F-8E2DB1B402B0}"/>
              </a:ext>
            </a:extLst>
          </p:cNvPr>
          <p:cNvSpPr txBox="1"/>
          <p:nvPr/>
        </p:nvSpPr>
        <p:spPr>
          <a:xfrm>
            <a:off x="461639" y="2991775"/>
            <a:ext cx="8336132" cy="2862322"/>
          </a:xfrm>
          <a:prstGeom prst="rect">
            <a:avLst/>
          </a:prstGeom>
          <a:noFill/>
        </p:spPr>
        <p:txBody>
          <a:bodyPr wrap="square" rtlCol="0">
            <a:spAutoFit/>
          </a:bodyPr>
          <a:lstStyle/>
          <a:p>
            <a:r>
              <a:rPr lang="en-US" dirty="0"/>
              <a:t>Mistake # 5</a:t>
            </a:r>
          </a:p>
          <a:p>
            <a:endParaRPr lang="en-US" dirty="0"/>
          </a:p>
          <a:p>
            <a:r>
              <a:rPr lang="en-US" dirty="0"/>
              <a:t>NOT UNDERSTANDING THE HEIRARCHY OF ENROLLMENT PERIODS</a:t>
            </a:r>
          </a:p>
          <a:p>
            <a:endParaRPr lang="en-US" dirty="0"/>
          </a:p>
          <a:p>
            <a:r>
              <a:rPr lang="en-US" dirty="0"/>
              <a:t>IEP/ICEP trumps all other enrollment periods.  Where this creates danger is when a senior is turning 65 in, for example in October, and are planning to retire at the end of the year.  You advise them to delay Part B until they retire as you do most clients in this situation.  When they apply in November for Part B to be effective January 1 they find it’s not effective until February 1 leaving them without coverage for one month</a:t>
            </a:r>
          </a:p>
        </p:txBody>
      </p:sp>
    </p:spTree>
    <p:extLst>
      <p:ext uri="{BB962C8B-B14F-4D97-AF65-F5344CB8AC3E}">
        <p14:creationId xmlns:p14="http://schemas.microsoft.com/office/powerpoint/2010/main" val="21378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alendar&#10;&#10;Description automatically generated">
            <a:extLst>
              <a:ext uri="{FF2B5EF4-FFF2-40B4-BE49-F238E27FC236}">
                <a16:creationId xmlns:a16="http://schemas.microsoft.com/office/drawing/2014/main" id="{E714DE9C-313E-4E5A-BC6C-703F1E424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74144"/>
            <a:ext cx="5432348" cy="3154856"/>
          </a:xfrm>
          <a:prstGeom prst="rect">
            <a:avLst/>
          </a:prstGeom>
        </p:spPr>
      </p:pic>
      <p:sp>
        <p:nvSpPr>
          <p:cNvPr id="4" name="TextBox 3">
            <a:extLst>
              <a:ext uri="{FF2B5EF4-FFF2-40B4-BE49-F238E27FC236}">
                <a16:creationId xmlns:a16="http://schemas.microsoft.com/office/drawing/2014/main" id="{FEEDC08E-D5A9-4ED8-A414-EBBB76FA4823}"/>
              </a:ext>
            </a:extLst>
          </p:cNvPr>
          <p:cNvSpPr txBox="1"/>
          <p:nvPr/>
        </p:nvSpPr>
        <p:spPr>
          <a:xfrm>
            <a:off x="417251" y="1225119"/>
            <a:ext cx="5140171" cy="3139321"/>
          </a:xfrm>
          <a:prstGeom prst="rect">
            <a:avLst/>
          </a:prstGeom>
          <a:noFill/>
        </p:spPr>
        <p:txBody>
          <a:bodyPr wrap="square" rtlCol="0">
            <a:spAutoFit/>
          </a:bodyPr>
          <a:lstStyle/>
          <a:p>
            <a:r>
              <a:rPr lang="en-US" dirty="0"/>
              <a:t>Mistake # 8</a:t>
            </a:r>
          </a:p>
          <a:p>
            <a:endParaRPr lang="en-US" dirty="0"/>
          </a:p>
          <a:p>
            <a:r>
              <a:rPr lang="en-US" dirty="0"/>
              <a:t>NOT UNDERSTANDING PRIMARY PAYER LAWS</a:t>
            </a:r>
          </a:p>
          <a:p>
            <a:endParaRPr lang="en-US" dirty="0"/>
          </a:p>
          <a:p>
            <a:r>
              <a:rPr lang="en-US" dirty="0"/>
              <a:t>COBRA is not considered creditable coverage for purposes of Medicare.  Therefore, when your COBRA expires, not only will you have to wait until General Enrollment (Jan-Mar) to enroll for an effective date the next July, but you will also incur a penalty for life</a:t>
            </a:r>
          </a:p>
        </p:txBody>
      </p:sp>
    </p:spTree>
    <p:extLst>
      <p:ext uri="{BB962C8B-B14F-4D97-AF65-F5344CB8AC3E}">
        <p14:creationId xmlns:p14="http://schemas.microsoft.com/office/powerpoint/2010/main" val="156788936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128</TotalTime>
  <Words>840</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Cavolini</vt:lpstr>
      <vt:lpstr>Century Gothic</vt:lpstr>
      <vt:lpstr>Daytona</vt:lpstr>
      <vt:lpstr>Wingdings 3</vt:lpstr>
      <vt:lpstr>Slice</vt:lpstr>
      <vt:lpstr>10 Common and Costly Medicare Mistakes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Common and Costly Medicare Mistakes</dc:title>
  <dc:creator>Donna D. Hill</dc:creator>
  <cp:lastModifiedBy>Donna D. Hill</cp:lastModifiedBy>
  <cp:revision>1</cp:revision>
  <dcterms:created xsi:type="dcterms:W3CDTF">2021-09-13T22:36:38Z</dcterms:created>
  <dcterms:modified xsi:type="dcterms:W3CDTF">2021-09-14T00:44:57Z</dcterms:modified>
</cp:coreProperties>
</file>